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84" r:id="rId14"/>
    <p:sldId id="269" r:id="rId15"/>
    <p:sldId id="268"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5" d="100"/>
          <a:sy n="65" d="100"/>
        </p:scale>
        <p:origin x="66"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jp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5DC399D-E975-40C7-BFAE-41587CF7D2F5}" type="datetimeFigureOut">
              <a:rPr lang="en-US" smtClean="0"/>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37064823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DC399D-E975-40C7-BFAE-41587CF7D2F5}" type="datetimeFigureOut">
              <a:rPr lang="en-US" smtClean="0"/>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279639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DC399D-E975-40C7-BFAE-41587CF7D2F5}" type="datetimeFigureOut">
              <a:rPr lang="en-US" smtClean="0"/>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2870784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DC399D-E975-40C7-BFAE-41587CF7D2F5}" type="datetimeFigureOut">
              <a:rPr lang="en-US" smtClean="0"/>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150148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DC399D-E975-40C7-BFAE-41587CF7D2F5}" type="datetimeFigureOut">
              <a:rPr lang="en-US" smtClean="0"/>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3899264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5DC399D-E975-40C7-BFAE-41587CF7D2F5}" type="datetimeFigureOut">
              <a:rPr lang="en-US" smtClean="0"/>
              <a:t>3/19/2025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17059570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5DC399D-E975-40C7-BFAE-41587CF7D2F5}" type="datetimeFigureOut">
              <a:rPr lang="en-US" smtClean="0"/>
              <a:t>3/19/2025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2317410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5DC399D-E975-40C7-BFAE-41587CF7D2F5}" type="datetimeFigureOut">
              <a:rPr lang="en-US" smtClean="0"/>
              <a:t>3/19/2025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22027320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DC399D-E975-40C7-BFAE-41587CF7D2F5}" type="datetimeFigureOut">
              <a:rPr lang="en-US" smtClean="0"/>
              <a:t>3/19/2025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2567476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DC399D-E975-40C7-BFAE-41587CF7D2F5}" type="datetimeFigureOut">
              <a:rPr lang="en-US" smtClean="0"/>
              <a:t>3/19/2025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1509505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DC399D-E975-40C7-BFAE-41587CF7D2F5}" type="datetimeFigureOut">
              <a:rPr lang="en-US" smtClean="0"/>
              <a:t>3/19/2025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80AC54-C3D7-4FA2-A598-A17408FE4F7C}" type="slidenum">
              <a:rPr lang="en-US" smtClean="0"/>
              <a:t>‹#›</a:t>
            </a:fld>
            <a:endParaRPr lang="en-US"/>
          </a:p>
        </p:txBody>
      </p:sp>
    </p:spTree>
    <p:extLst>
      <p:ext uri="{BB962C8B-B14F-4D97-AF65-F5344CB8AC3E}">
        <p14:creationId xmlns:p14="http://schemas.microsoft.com/office/powerpoint/2010/main" val="729105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DC399D-E975-40C7-BFAE-41587CF7D2F5}" type="datetimeFigureOut">
              <a:rPr lang="en-US" smtClean="0"/>
              <a:t>3/19/2025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80AC54-C3D7-4FA2-A598-A17408FE4F7C}" type="slidenum">
              <a:rPr lang="en-US" smtClean="0"/>
              <a:t>‹#›</a:t>
            </a:fld>
            <a:endParaRPr lang="en-US"/>
          </a:p>
        </p:txBody>
      </p:sp>
    </p:spTree>
    <p:extLst>
      <p:ext uri="{BB962C8B-B14F-4D97-AF65-F5344CB8AC3E}">
        <p14:creationId xmlns:p14="http://schemas.microsoft.com/office/powerpoint/2010/main" val="27361100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hyperlink" Target="mailto:gir-ipo@nic.in" TargetMode="Externa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Module-3</a:t>
            </a:r>
            <a:endParaRPr lang="en-US" dirty="0"/>
          </a:p>
        </p:txBody>
      </p:sp>
      <p:sp>
        <p:nvSpPr>
          <p:cNvPr id="3" name="Subtitle 2"/>
          <p:cNvSpPr>
            <a:spLocks noGrp="1"/>
          </p:cNvSpPr>
          <p:nvPr>
            <p:ph type="subTitle" idx="1"/>
          </p:nvPr>
        </p:nvSpPr>
        <p:spPr/>
        <p:txBody>
          <a:bodyPr/>
          <a:lstStyle/>
          <a:p>
            <a:r>
              <a:rPr lang="en-US" dirty="0" smtClean="0">
                <a:uFill>
                  <a:solidFill>
                    <a:srgbClr val="000000"/>
                  </a:solidFill>
                </a:uFill>
              </a:rPr>
              <a:t>Industrial Designs,</a:t>
            </a:r>
            <a:r>
              <a:rPr lang="en-US" spc="-90" dirty="0" smtClean="0">
                <a:uFill>
                  <a:solidFill>
                    <a:srgbClr val="000000"/>
                  </a:solidFill>
                </a:uFill>
              </a:rPr>
              <a:t> </a:t>
            </a:r>
            <a:r>
              <a:rPr lang="en-US" dirty="0" smtClean="0">
                <a:uFill>
                  <a:solidFill>
                    <a:srgbClr val="000000"/>
                  </a:solidFill>
                </a:uFill>
              </a:rPr>
              <a:t>Geographic </a:t>
            </a:r>
            <a:r>
              <a:rPr lang="en-US" dirty="0" smtClean="0"/>
              <a:t> </a:t>
            </a:r>
            <a:r>
              <a:rPr lang="en-US" dirty="0" smtClean="0">
                <a:uFill>
                  <a:solidFill>
                    <a:srgbClr val="000000"/>
                  </a:solidFill>
                </a:uFill>
              </a:rPr>
              <a:t>Indications, </a:t>
            </a:r>
            <a:r>
              <a:rPr lang="en-US" spc="-35" dirty="0" smtClean="0">
                <a:uFill>
                  <a:solidFill>
                    <a:srgbClr val="000000"/>
                  </a:solidFill>
                </a:uFill>
              </a:rPr>
              <a:t>Trade</a:t>
            </a:r>
            <a:r>
              <a:rPr lang="en-US" spc="-90" dirty="0" smtClean="0">
                <a:uFill>
                  <a:solidFill>
                    <a:srgbClr val="000000"/>
                  </a:solidFill>
                </a:uFill>
              </a:rPr>
              <a:t> </a:t>
            </a:r>
            <a:r>
              <a:rPr lang="en-US" spc="-5" dirty="0" smtClean="0">
                <a:uFill>
                  <a:solidFill>
                    <a:srgbClr val="000000"/>
                  </a:solidFill>
                </a:uFill>
              </a:rPr>
              <a:t>Secret</a:t>
            </a:r>
            <a:endParaRPr lang="en-US" dirty="0"/>
          </a:p>
        </p:txBody>
      </p:sp>
    </p:spTree>
    <p:extLst>
      <p:ext uri="{BB962C8B-B14F-4D97-AF65-F5344CB8AC3E}">
        <p14:creationId xmlns:p14="http://schemas.microsoft.com/office/powerpoint/2010/main" val="3323316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66057" y="587829"/>
            <a:ext cx="11342914" cy="5595257"/>
          </a:xfrm>
          <a:prstGeom prst="rect">
            <a:avLst/>
          </a:prstGeom>
        </p:spPr>
      </p:pic>
    </p:spTree>
    <p:extLst>
      <p:ext uri="{BB962C8B-B14F-4D97-AF65-F5344CB8AC3E}">
        <p14:creationId xmlns:p14="http://schemas.microsoft.com/office/powerpoint/2010/main" val="667866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31371" y="1632857"/>
            <a:ext cx="10994572" cy="2905805"/>
          </a:xfrm>
          <a:prstGeom prst="rect">
            <a:avLst/>
          </a:prstGeom>
        </p:spPr>
      </p:pic>
    </p:spTree>
    <p:extLst>
      <p:ext uri="{BB962C8B-B14F-4D97-AF65-F5344CB8AC3E}">
        <p14:creationId xmlns:p14="http://schemas.microsoft.com/office/powerpoint/2010/main" val="1098303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5543" y="278040"/>
            <a:ext cx="10515600" cy="745218"/>
          </a:xfrm>
        </p:spPr>
        <p:txBody>
          <a:bodyPr>
            <a:normAutofit fontScale="90000"/>
          </a:bodyPr>
          <a:lstStyle/>
          <a:p>
            <a:r>
              <a:rPr lang="en-US" spc="-5" dirty="0" smtClean="0">
                <a:latin typeface="Times New Roman"/>
                <a:cs typeface="Times New Roman"/>
              </a:rPr>
              <a:t>		</a:t>
            </a:r>
            <a:br>
              <a:rPr lang="en-US" spc="-5" dirty="0" smtClean="0">
                <a:latin typeface="Times New Roman"/>
                <a:cs typeface="Times New Roman"/>
              </a:rPr>
            </a:br>
            <a:r>
              <a:rPr lang="en-US" spc="-5" dirty="0">
                <a:latin typeface="Times New Roman"/>
                <a:cs typeface="Times New Roman"/>
              </a:rPr>
              <a:t>	</a:t>
            </a:r>
            <a:r>
              <a:rPr lang="en-US" spc="-5" dirty="0" smtClean="0">
                <a:latin typeface="Times New Roman"/>
                <a:cs typeface="Times New Roman"/>
              </a:rPr>
              <a:t>	</a:t>
            </a:r>
            <a:r>
              <a:rPr lang="en-US" b="1" spc="-5" dirty="0" smtClean="0">
                <a:latin typeface="Times New Roman"/>
                <a:cs typeface="Times New Roman"/>
              </a:rPr>
              <a:t>Application  Procedure</a:t>
            </a:r>
            <a:r>
              <a:rPr lang="en-US" dirty="0" smtClean="0">
                <a:latin typeface="Times New Roman"/>
                <a:cs typeface="Times New Roman"/>
              </a:rPr>
              <a:t/>
            </a:r>
            <a:br>
              <a:rPr lang="en-US" dirty="0" smtClean="0">
                <a:latin typeface="Times New Roman"/>
                <a:cs typeface="Times New Roman"/>
              </a:rPr>
            </a:br>
            <a:endParaRPr lang="en-US" dirty="0"/>
          </a:p>
        </p:txBody>
      </p:sp>
      <p:pic>
        <p:nvPicPr>
          <p:cNvPr id="4" name="Content Placeholder 3"/>
          <p:cNvPicPr>
            <a:picLocks noGrp="1" noChangeAspect="1"/>
          </p:cNvPicPr>
          <p:nvPr>
            <p:ph idx="1"/>
          </p:nvPr>
        </p:nvPicPr>
        <p:blipFill>
          <a:blip r:embed="rId2"/>
          <a:stretch>
            <a:fillRect/>
          </a:stretch>
        </p:blipFill>
        <p:spPr>
          <a:xfrm>
            <a:off x="805543" y="1023258"/>
            <a:ext cx="10267950" cy="3676650"/>
          </a:xfrm>
          <a:prstGeom prst="rect">
            <a:avLst/>
          </a:prstGeom>
        </p:spPr>
      </p:pic>
      <p:pic>
        <p:nvPicPr>
          <p:cNvPr id="5" name="Picture 4"/>
          <p:cNvPicPr>
            <a:picLocks noChangeAspect="1"/>
          </p:cNvPicPr>
          <p:nvPr/>
        </p:nvPicPr>
        <p:blipFill>
          <a:blip r:embed="rId3"/>
          <a:stretch>
            <a:fillRect/>
          </a:stretch>
        </p:blipFill>
        <p:spPr>
          <a:xfrm>
            <a:off x="805543" y="4699908"/>
            <a:ext cx="10229850" cy="1390650"/>
          </a:xfrm>
          <a:prstGeom prst="rect">
            <a:avLst/>
          </a:prstGeom>
        </p:spPr>
      </p:pic>
    </p:spTree>
    <p:extLst>
      <p:ext uri="{BB962C8B-B14F-4D97-AF65-F5344CB8AC3E}">
        <p14:creationId xmlns:p14="http://schemas.microsoft.com/office/powerpoint/2010/main" val="1146437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5910"/>
            <a:ext cx="10515600" cy="6061053"/>
          </a:xfrm>
        </p:spPr>
        <p:txBody>
          <a:bodyPr>
            <a:normAutofit fontScale="85000" lnSpcReduction="20000"/>
          </a:bodyPr>
          <a:lstStyle/>
          <a:p>
            <a:endParaRPr lang="en-US" dirty="0"/>
          </a:p>
          <a:p>
            <a:pPr>
              <a:lnSpc>
                <a:spcPct val="110000"/>
              </a:lnSpc>
            </a:pPr>
            <a:r>
              <a:rPr lang="en-US" dirty="0"/>
              <a:t>Acceptance&amp;Notification</a:t>
            </a:r>
            <a:r>
              <a:rPr lang="en-US" dirty="0" smtClean="0"/>
              <a:t>:-An application is accepted when all the shortcomings have been rectified. It is then notified in the Patent Office journal which is published on every Friday</a:t>
            </a:r>
            <a:r>
              <a:rPr lang="en-US" dirty="0"/>
              <a:t>.</a:t>
            </a:r>
          </a:p>
          <a:p>
            <a:pPr>
              <a:lnSpc>
                <a:spcPct val="110000"/>
              </a:lnSpc>
            </a:pPr>
            <a:r>
              <a:rPr lang="en-US" dirty="0" smtClean="0"/>
              <a:t>Refusal</a:t>
            </a:r>
            <a:r>
              <a:rPr lang="en-US" dirty="0"/>
              <a:t>:-</a:t>
            </a:r>
            <a:r>
              <a:rPr lang="en-US" dirty="0" smtClean="0"/>
              <a:t>In case the defects as required by the Controller are not rectified, a hearing will be provided to  the applicant. After hearing the controller shall decide whether the application should be accepted or not. The decision of the Controller will be communicated in writing to the applicant or his agent stating the reasons for the decision</a:t>
            </a:r>
            <a:r>
              <a:rPr lang="en-US" dirty="0"/>
              <a:t>.</a:t>
            </a:r>
          </a:p>
          <a:p>
            <a:pPr>
              <a:lnSpc>
                <a:spcPct val="110000"/>
              </a:lnSpc>
            </a:pPr>
            <a:r>
              <a:rPr lang="en-US" dirty="0" smtClean="0"/>
              <a:t>Appeal</a:t>
            </a:r>
            <a:r>
              <a:rPr lang="en-US" dirty="0"/>
              <a:t>:-</a:t>
            </a:r>
            <a:r>
              <a:rPr lang="en-US" dirty="0" smtClean="0"/>
              <a:t>Any person aggrieved by the decision of the Controller refusing to register a design may appeal to </a:t>
            </a:r>
            <a:r>
              <a:rPr lang="en-US" smtClean="0"/>
              <a:t>the High Court</a:t>
            </a:r>
            <a:r>
              <a:rPr lang="en-US" dirty="0" smtClean="0"/>
              <a:t>. The appeal should be made within three months from the date of the Controller's decision</a:t>
            </a:r>
            <a:r>
              <a:rPr lang="en-US" dirty="0"/>
              <a:t>.</a:t>
            </a:r>
          </a:p>
          <a:p>
            <a:pPr>
              <a:lnSpc>
                <a:spcPct val="110000"/>
              </a:lnSpc>
            </a:pPr>
            <a:r>
              <a:rPr lang="en-US" dirty="0" smtClean="0"/>
              <a:t>Abandonment</a:t>
            </a:r>
            <a:r>
              <a:rPr lang="en-US" dirty="0"/>
              <a:t>:-</a:t>
            </a:r>
            <a:r>
              <a:rPr lang="en-US" dirty="0" smtClean="0"/>
              <a:t>An application which owing to any neglect or default on the part of the applicant has not been completed so as to enable registration to be effected within six months or within extended period will be treated as abandoned</a:t>
            </a:r>
            <a:r>
              <a:rPr lang="en-US" dirty="0"/>
              <a:t>.</a:t>
            </a:r>
          </a:p>
          <a:p>
            <a:pPr marL="0" indent="0">
              <a:buNone/>
            </a:pPr>
            <a:endParaRPr lang="en-US" dirty="0"/>
          </a:p>
        </p:txBody>
      </p:sp>
    </p:spTree>
    <p:extLst>
      <p:ext uri="{BB962C8B-B14F-4D97-AF65-F5344CB8AC3E}">
        <p14:creationId xmlns:p14="http://schemas.microsoft.com/office/powerpoint/2010/main" val="2193577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43758" y="-57335"/>
            <a:ext cx="10048241" cy="629018"/>
          </a:xfrm>
          <a:prstGeom prst="rect">
            <a:avLst/>
          </a:prstGeom>
        </p:spPr>
        <p:txBody>
          <a:bodyPr vert="horz" wrap="square" lIns="0" tIns="13335" rIns="0" bIns="0" rtlCol="0" anchor="ctr">
            <a:spAutoFit/>
          </a:bodyPr>
          <a:lstStyle/>
          <a:p>
            <a:pPr marL="12700">
              <a:lnSpc>
                <a:spcPct val="100000"/>
              </a:lnSpc>
              <a:spcBef>
                <a:spcPts val="105"/>
              </a:spcBef>
            </a:pPr>
            <a:r>
              <a:rPr sz="4000" b="1" u="heavy" dirty="0">
                <a:uFill>
                  <a:solidFill>
                    <a:srgbClr val="000000"/>
                  </a:solidFill>
                </a:uFill>
              </a:rPr>
              <a:t>Flowchart of design application upto</a:t>
            </a:r>
            <a:r>
              <a:rPr sz="4000" b="1" u="heavy" spc="-65" dirty="0">
                <a:uFill>
                  <a:solidFill>
                    <a:srgbClr val="000000"/>
                  </a:solidFill>
                </a:uFill>
              </a:rPr>
              <a:t> </a:t>
            </a:r>
            <a:r>
              <a:rPr sz="4000" b="1" u="heavy" dirty="0">
                <a:uFill>
                  <a:solidFill>
                    <a:srgbClr val="000000"/>
                  </a:solidFill>
                </a:uFill>
              </a:rPr>
              <a:t>acceptance</a:t>
            </a:r>
          </a:p>
        </p:txBody>
      </p:sp>
      <p:sp>
        <p:nvSpPr>
          <p:cNvPr id="3" name="object 3"/>
          <p:cNvSpPr/>
          <p:nvPr/>
        </p:nvSpPr>
        <p:spPr>
          <a:xfrm>
            <a:off x="2143759" y="1149810"/>
            <a:ext cx="8284161" cy="5708190"/>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475256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spc="-5" dirty="0" smtClean="0">
                <a:latin typeface="Times New Roman"/>
                <a:cs typeface="Times New Roman"/>
              </a:rPr>
              <a:t>	Geographic Indications (GI)</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760068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05723" y="64394"/>
            <a:ext cx="7032226" cy="690574"/>
          </a:xfrm>
          <a:prstGeom prst="rect">
            <a:avLst/>
          </a:prstGeom>
        </p:spPr>
        <p:txBody>
          <a:bodyPr vert="horz" wrap="square" lIns="0" tIns="13335" rIns="0" bIns="0" rtlCol="0" anchor="ctr">
            <a:spAutoFit/>
          </a:bodyPr>
          <a:lstStyle/>
          <a:p>
            <a:pPr marL="12700">
              <a:lnSpc>
                <a:spcPct val="100000"/>
              </a:lnSpc>
              <a:spcBef>
                <a:spcPts val="105"/>
              </a:spcBef>
            </a:pPr>
            <a:r>
              <a:rPr lang="en-US" dirty="0" smtClean="0">
                <a:solidFill>
                  <a:srgbClr val="44536A"/>
                </a:solidFill>
              </a:rPr>
              <a:t>		</a:t>
            </a:r>
            <a:r>
              <a:rPr lang="en-US" b="1" dirty="0" smtClean="0">
                <a:solidFill>
                  <a:srgbClr val="44536A"/>
                </a:solidFill>
              </a:rPr>
              <a:t>Introduction</a:t>
            </a:r>
            <a:endParaRPr b="1" dirty="0">
              <a:solidFill>
                <a:srgbClr val="44536A"/>
              </a:solidFill>
            </a:endParaRPr>
          </a:p>
        </p:txBody>
      </p:sp>
      <p:sp>
        <p:nvSpPr>
          <p:cNvPr id="3" name="object 3"/>
          <p:cNvSpPr txBox="1"/>
          <p:nvPr/>
        </p:nvSpPr>
        <p:spPr>
          <a:xfrm>
            <a:off x="1319404" y="841551"/>
            <a:ext cx="8987790" cy="4539704"/>
          </a:xfrm>
          <a:prstGeom prst="rect">
            <a:avLst/>
          </a:prstGeom>
        </p:spPr>
        <p:txBody>
          <a:bodyPr vert="horz" wrap="square" lIns="0" tIns="60960" rIns="0" bIns="0" rtlCol="0">
            <a:spAutoFit/>
          </a:bodyPr>
          <a:lstStyle/>
          <a:p>
            <a:pPr marL="241300" marR="6350" indent="-228600" algn="just">
              <a:lnSpc>
                <a:spcPts val="3020"/>
              </a:lnSpc>
              <a:spcBef>
                <a:spcPts val="480"/>
              </a:spcBef>
              <a:buFont typeface="Arial"/>
              <a:buChar char="•"/>
              <a:tabLst>
                <a:tab pos="241300" algn="l"/>
              </a:tabLst>
            </a:pPr>
            <a:r>
              <a:rPr sz="2000" spc="-5" dirty="0">
                <a:latin typeface="Times New Roman"/>
                <a:cs typeface="Times New Roman"/>
              </a:rPr>
              <a:t>A geographical indication (GI) </a:t>
            </a:r>
            <a:r>
              <a:rPr sz="2000" dirty="0">
                <a:latin typeface="Times New Roman"/>
                <a:cs typeface="Times New Roman"/>
              </a:rPr>
              <a:t>is </a:t>
            </a:r>
            <a:r>
              <a:rPr sz="2000" spc="-5" dirty="0">
                <a:latin typeface="Times New Roman"/>
                <a:cs typeface="Times New Roman"/>
              </a:rPr>
              <a:t>a </a:t>
            </a:r>
            <a:r>
              <a:rPr sz="2000" dirty="0">
                <a:latin typeface="Times New Roman"/>
                <a:cs typeface="Times New Roman"/>
              </a:rPr>
              <a:t>sign </a:t>
            </a:r>
            <a:r>
              <a:rPr sz="2000" spc="-5" dirty="0">
                <a:latin typeface="Times New Roman"/>
                <a:cs typeface="Times New Roman"/>
              </a:rPr>
              <a:t>used </a:t>
            </a:r>
            <a:r>
              <a:rPr sz="2000" dirty="0">
                <a:latin typeface="Times New Roman"/>
                <a:cs typeface="Times New Roman"/>
              </a:rPr>
              <a:t>on </a:t>
            </a:r>
            <a:r>
              <a:rPr sz="2000" spc="-5" dirty="0">
                <a:latin typeface="Times New Roman"/>
                <a:cs typeface="Times New Roman"/>
              </a:rPr>
              <a:t>products  that have a specific geographical origin and possess qualities  </a:t>
            </a:r>
            <a:r>
              <a:rPr sz="2000" dirty="0">
                <a:latin typeface="Times New Roman"/>
                <a:cs typeface="Times New Roman"/>
              </a:rPr>
              <a:t>or </a:t>
            </a:r>
            <a:r>
              <a:rPr sz="2000" spc="-5" dirty="0">
                <a:latin typeface="Times New Roman"/>
                <a:cs typeface="Times New Roman"/>
              </a:rPr>
              <a:t>a </a:t>
            </a:r>
            <a:r>
              <a:rPr sz="2000" dirty="0">
                <a:latin typeface="Times New Roman"/>
                <a:cs typeface="Times New Roman"/>
              </a:rPr>
              <a:t>reputation </a:t>
            </a:r>
            <a:r>
              <a:rPr sz="2000" spc="-5" dirty="0">
                <a:latin typeface="Times New Roman"/>
                <a:cs typeface="Times New Roman"/>
              </a:rPr>
              <a:t>that are </a:t>
            </a:r>
            <a:r>
              <a:rPr sz="2000" dirty="0">
                <a:latin typeface="Times New Roman"/>
                <a:cs typeface="Times New Roman"/>
              </a:rPr>
              <a:t>due </a:t>
            </a:r>
            <a:r>
              <a:rPr sz="2000" spc="-5" dirty="0">
                <a:latin typeface="Times New Roman"/>
                <a:cs typeface="Times New Roman"/>
              </a:rPr>
              <a:t>to that</a:t>
            </a:r>
            <a:r>
              <a:rPr sz="2000" spc="-65" dirty="0">
                <a:latin typeface="Times New Roman"/>
                <a:cs typeface="Times New Roman"/>
              </a:rPr>
              <a:t> </a:t>
            </a:r>
            <a:r>
              <a:rPr sz="2000" dirty="0">
                <a:latin typeface="Times New Roman"/>
                <a:cs typeface="Times New Roman"/>
              </a:rPr>
              <a:t>origin.</a:t>
            </a:r>
          </a:p>
          <a:p>
            <a:pPr marL="241300" marR="5715" indent="-228600" algn="just">
              <a:lnSpc>
                <a:spcPts val="3030"/>
              </a:lnSpc>
              <a:spcBef>
                <a:spcPts val="1000"/>
              </a:spcBef>
              <a:buFont typeface="Arial"/>
              <a:buChar char="•"/>
              <a:tabLst>
                <a:tab pos="241300" algn="l"/>
              </a:tabLst>
            </a:pPr>
            <a:r>
              <a:rPr sz="2000" spc="-5" dirty="0">
                <a:latin typeface="Times New Roman"/>
                <a:cs typeface="Times New Roman"/>
              </a:rPr>
              <a:t>In </a:t>
            </a:r>
            <a:r>
              <a:rPr sz="2000" dirty="0">
                <a:latin typeface="Times New Roman"/>
                <a:cs typeface="Times New Roman"/>
              </a:rPr>
              <a:t>order </a:t>
            </a:r>
            <a:r>
              <a:rPr sz="2000" spc="-5" dirty="0">
                <a:latin typeface="Times New Roman"/>
                <a:cs typeface="Times New Roman"/>
              </a:rPr>
              <a:t>to function </a:t>
            </a:r>
            <a:r>
              <a:rPr sz="2000" spc="-10" dirty="0">
                <a:latin typeface="Times New Roman"/>
                <a:cs typeface="Times New Roman"/>
              </a:rPr>
              <a:t>as </a:t>
            </a:r>
            <a:r>
              <a:rPr sz="2000" spc="-5" dirty="0">
                <a:latin typeface="Times New Roman"/>
                <a:cs typeface="Times New Roman"/>
              </a:rPr>
              <a:t>a GI, a </a:t>
            </a:r>
            <a:r>
              <a:rPr sz="2000" dirty="0">
                <a:latin typeface="Times New Roman"/>
                <a:cs typeface="Times New Roman"/>
              </a:rPr>
              <a:t>sign </a:t>
            </a:r>
            <a:r>
              <a:rPr sz="2000" spc="-10" dirty="0">
                <a:latin typeface="Times New Roman"/>
                <a:cs typeface="Times New Roman"/>
              </a:rPr>
              <a:t>must </a:t>
            </a:r>
            <a:r>
              <a:rPr sz="2000" dirty="0">
                <a:latin typeface="Times New Roman"/>
                <a:cs typeface="Times New Roman"/>
              </a:rPr>
              <a:t>identify </a:t>
            </a:r>
            <a:r>
              <a:rPr sz="2000" spc="-5" dirty="0">
                <a:latin typeface="Times New Roman"/>
                <a:cs typeface="Times New Roman"/>
              </a:rPr>
              <a:t>a </a:t>
            </a:r>
            <a:r>
              <a:rPr sz="2000" dirty="0">
                <a:latin typeface="Times New Roman"/>
                <a:cs typeface="Times New Roman"/>
              </a:rPr>
              <a:t>product </a:t>
            </a:r>
            <a:r>
              <a:rPr sz="2000" spc="-15" dirty="0">
                <a:latin typeface="Times New Roman"/>
                <a:cs typeface="Times New Roman"/>
              </a:rPr>
              <a:t>as  </a:t>
            </a:r>
            <a:r>
              <a:rPr sz="2000" spc="-5" dirty="0">
                <a:latin typeface="Times New Roman"/>
                <a:cs typeface="Times New Roman"/>
              </a:rPr>
              <a:t>originating in a given</a:t>
            </a:r>
            <a:r>
              <a:rPr sz="2000" spc="-25" dirty="0">
                <a:latin typeface="Times New Roman"/>
                <a:cs typeface="Times New Roman"/>
              </a:rPr>
              <a:t> </a:t>
            </a:r>
            <a:r>
              <a:rPr sz="2000" spc="-5" dirty="0">
                <a:latin typeface="Times New Roman"/>
                <a:cs typeface="Times New Roman"/>
              </a:rPr>
              <a:t>place.</a:t>
            </a:r>
            <a:endParaRPr sz="2000" dirty="0">
              <a:latin typeface="Times New Roman"/>
              <a:cs typeface="Times New Roman"/>
            </a:endParaRPr>
          </a:p>
          <a:p>
            <a:pPr marL="241300" marR="5080" indent="-228600" algn="just">
              <a:lnSpc>
                <a:spcPts val="3020"/>
              </a:lnSpc>
              <a:spcBef>
                <a:spcPts val="995"/>
              </a:spcBef>
              <a:buFont typeface="Arial"/>
              <a:buChar char="•"/>
              <a:tabLst>
                <a:tab pos="241300" algn="l"/>
              </a:tabLst>
            </a:pPr>
            <a:r>
              <a:rPr sz="2000" spc="-5" dirty="0">
                <a:latin typeface="Times New Roman"/>
                <a:cs typeface="Times New Roman"/>
              </a:rPr>
              <a:t>In addition, </a:t>
            </a:r>
            <a:r>
              <a:rPr sz="2000" dirty="0">
                <a:latin typeface="Times New Roman"/>
                <a:cs typeface="Times New Roman"/>
              </a:rPr>
              <a:t>the </a:t>
            </a:r>
            <a:r>
              <a:rPr sz="2000" spc="-5" dirty="0">
                <a:latin typeface="Times New Roman"/>
                <a:cs typeface="Times New Roman"/>
              </a:rPr>
              <a:t>qualities, characteristics </a:t>
            </a:r>
            <a:r>
              <a:rPr sz="2000" dirty="0">
                <a:latin typeface="Times New Roman"/>
                <a:cs typeface="Times New Roman"/>
              </a:rPr>
              <a:t>or </a:t>
            </a:r>
            <a:r>
              <a:rPr sz="2000" spc="-5" dirty="0">
                <a:latin typeface="Times New Roman"/>
                <a:cs typeface="Times New Roman"/>
              </a:rPr>
              <a:t>reputation </a:t>
            </a:r>
            <a:r>
              <a:rPr sz="2000" dirty="0">
                <a:latin typeface="Times New Roman"/>
                <a:cs typeface="Times New Roman"/>
              </a:rPr>
              <a:t>of </a:t>
            </a:r>
            <a:r>
              <a:rPr sz="2000" spc="-5" dirty="0">
                <a:latin typeface="Times New Roman"/>
                <a:cs typeface="Times New Roman"/>
              </a:rPr>
              <a:t>the  </a:t>
            </a:r>
            <a:r>
              <a:rPr sz="2000" dirty="0">
                <a:latin typeface="Times New Roman"/>
                <a:cs typeface="Times New Roman"/>
              </a:rPr>
              <a:t>product should </a:t>
            </a:r>
            <a:r>
              <a:rPr sz="2000" spc="-5" dirty="0">
                <a:latin typeface="Times New Roman"/>
                <a:cs typeface="Times New Roman"/>
              </a:rPr>
              <a:t>be </a:t>
            </a:r>
            <a:r>
              <a:rPr sz="2000" dirty="0">
                <a:latin typeface="Times New Roman"/>
                <a:cs typeface="Times New Roman"/>
              </a:rPr>
              <a:t>essentially </a:t>
            </a:r>
            <a:r>
              <a:rPr sz="2000" spc="-5" dirty="0">
                <a:latin typeface="Times New Roman"/>
                <a:cs typeface="Times New Roman"/>
              </a:rPr>
              <a:t>due to the place of</a:t>
            </a:r>
            <a:r>
              <a:rPr sz="2000" spc="-95" dirty="0">
                <a:latin typeface="Times New Roman"/>
                <a:cs typeface="Times New Roman"/>
              </a:rPr>
              <a:t> </a:t>
            </a:r>
            <a:r>
              <a:rPr sz="2000" dirty="0">
                <a:latin typeface="Times New Roman"/>
                <a:cs typeface="Times New Roman"/>
              </a:rPr>
              <a:t>origin.</a:t>
            </a:r>
          </a:p>
          <a:p>
            <a:pPr marL="241300" marR="5080" indent="-228600" algn="just">
              <a:lnSpc>
                <a:spcPts val="3020"/>
              </a:lnSpc>
              <a:spcBef>
                <a:spcPts val="1015"/>
              </a:spcBef>
              <a:buFont typeface="Arial"/>
              <a:buChar char="•"/>
              <a:tabLst>
                <a:tab pos="241300" algn="l"/>
              </a:tabLst>
            </a:pPr>
            <a:r>
              <a:rPr sz="2000" dirty="0">
                <a:latin typeface="Times New Roman"/>
                <a:cs typeface="Times New Roman"/>
              </a:rPr>
              <a:t>Since the </a:t>
            </a:r>
            <a:r>
              <a:rPr sz="2000" spc="-5" dirty="0">
                <a:latin typeface="Times New Roman"/>
                <a:cs typeface="Times New Roman"/>
              </a:rPr>
              <a:t>qualities depend </a:t>
            </a:r>
            <a:r>
              <a:rPr sz="2000" dirty="0">
                <a:latin typeface="Times New Roman"/>
                <a:cs typeface="Times New Roman"/>
              </a:rPr>
              <a:t>on the </a:t>
            </a:r>
            <a:r>
              <a:rPr sz="2000" spc="-5" dirty="0">
                <a:latin typeface="Times New Roman"/>
                <a:cs typeface="Times New Roman"/>
              </a:rPr>
              <a:t>geographical place </a:t>
            </a:r>
            <a:r>
              <a:rPr sz="2000" dirty="0">
                <a:latin typeface="Times New Roman"/>
                <a:cs typeface="Times New Roman"/>
              </a:rPr>
              <a:t>of  </a:t>
            </a:r>
            <a:r>
              <a:rPr sz="2000" spc="-5" dirty="0">
                <a:latin typeface="Times New Roman"/>
                <a:cs typeface="Times New Roman"/>
              </a:rPr>
              <a:t>production, there </a:t>
            </a:r>
            <a:r>
              <a:rPr sz="2000" dirty="0">
                <a:latin typeface="Times New Roman"/>
                <a:cs typeface="Times New Roman"/>
              </a:rPr>
              <a:t>is </a:t>
            </a:r>
            <a:r>
              <a:rPr sz="2000" spc="-5" dirty="0">
                <a:latin typeface="Times New Roman"/>
                <a:cs typeface="Times New Roman"/>
              </a:rPr>
              <a:t>a clear link between </a:t>
            </a:r>
            <a:r>
              <a:rPr sz="2000" dirty="0">
                <a:latin typeface="Times New Roman"/>
                <a:cs typeface="Times New Roman"/>
              </a:rPr>
              <a:t>the </a:t>
            </a:r>
            <a:r>
              <a:rPr sz="2000" spc="-5" dirty="0">
                <a:latin typeface="Times New Roman"/>
                <a:cs typeface="Times New Roman"/>
              </a:rPr>
              <a:t>product and its  </a:t>
            </a:r>
            <a:r>
              <a:rPr sz="2000" dirty="0">
                <a:latin typeface="Times New Roman"/>
                <a:cs typeface="Times New Roman"/>
              </a:rPr>
              <a:t>original </a:t>
            </a:r>
            <a:r>
              <a:rPr sz="2000" spc="-5" dirty="0">
                <a:latin typeface="Times New Roman"/>
                <a:cs typeface="Times New Roman"/>
              </a:rPr>
              <a:t>place </a:t>
            </a:r>
            <a:r>
              <a:rPr sz="2000" dirty="0">
                <a:latin typeface="Times New Roman"/>
                <a:cs typeface="Times New Roman"/>
              </a:rPr>
              <a:t>of</a:t>
            </a:r>
            <a:r>
              <a:rPr sz="2000" spc="-25" dirty="0">
                <a:latin typeface="Times New Roman"/>
                <a:cs typeface="Times New Roman"/>
              </a:rPr>
              <a:t> </a:t>
            </a:r>
            <a:r>
              <a:rPr sz="2000" dirty="0">
                <a:latin typeface="Times New Roman"/>
                <a:cs typeface="Times New Roman"/>
              </a:rPr>
              <a:t>production.</a:t>
            </a:r>
          </a:p>
          <a:p>
            <a:pPr marL="12700" algn="just">
              <a:spcBef>
                <a:spcPts val="625"/>
              </a:spcBef>
              <a:tabLst>
                <a:tab pos="241300" algn="l"/>
              </a:tabLst>
            </a:pPr>
            <a:endParaRPr lang="en-US" sz="2800" spc="-5" dirty="0" smtClean="0">
              <a:latin typeface="Times New Roman"/>
              <a:cs typeface="Times New Roman"/>
            </a:endParaRPr>
          </a:p>
          <a:p>
            <a:pPr marL="241300" indent="-228600" algn="just">
              <a:spcBef>
                <a:spcPts val="625"/>
              </a:spcBef>
              <a:buFont typeface="Arial"/>
              <a:buChar char="•"/>
              <a:tabLst>
                <a:tab pos="241300" algn="l"/>
              </a:tabLst>
            </a:pPr>
            <a:endParaRPr sz="2800" dirty="0">
              <a:latin typeface="Times New Roman"/>
              <a:cs typeface="Times New Roman"/>
            </a:endParaRPr>
          </a:p>
        </p:txBody>
      </p:sp>
      <p:pic>
        <p:nvPicPr>
          <p:cNvPr id="5" name="Picture 4"/>
          <p:cNvPicPr>
            <a:picLocks noChangeAspect="1"/>
          </p:cNvPicPr>
          <p:nvPr/>
        </p:nvPicPr>
        <p:blipFill>
          <a:blip r:embed="rId2"/>
          <a:stretch>
            <a:fillRect/>
          </a:stretch>
        </p:blipFill>
        <p:spPr>
          <a:xfrm>
            <a:off x="1319403" y="4285880"/>
            <a:ext cx="9522767" cy="2572120"/>
          </a:xfrm>
          <a:prstGeom prst="rect">
            <a:avLst/>
          </a:prstGeom>
        </p:spPr>
      </p:pic>
    </p:spTree>
    <p:extLst>
      <p:ext uri="{BB962C8B-B14F-4D97-AF65-F5344CB8AC3E}">
        <p14:creationId xmlns:p14="http://schemas.microsoft.com/office/powerpoint/2010/main" val="29047604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780031" y="310895"/>
            <a:ext cx="8601456" cy="5398008"/>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6074413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02739" y="0"/>
            <a:ext cx="8987790" cy="6339840"/>
          </a:xfrm>
          <a:prstGeom prst="rect">
            <a:avLst/>
          </a:prstGeom>
        </p:spPr>
        <p:txBody>
          <a:bodyPr vert="horz" wrap="square" lIns="0" tIns="55244" rIns="0" bIns="0" rtlCol="0">
            <a:spAutoFit/>
          </a:bodyPr>
          <a:lstStyle/>
          <a:p>
            <a:pPr marL="12700">
              <a:spcBef>
                <a:spcPts val="434"/>
              </a:spcBef>
            </a:pPr>
            <a:r>
              <a:rPr sz="2800" spc="-5" dirty="0">
                <a:latin typeface="Times New Roman"/>
                <a:cs typeface="Times New Roman"/>
              </a:rPr>
              <a:t>Eg: SWISS</a:t>
            </a:r>
            <a:r>
              <a:rPr sz="2800" spc="-35" dirty="0">
                <a:latin typeface="Times New Roman"/>
                <a:cs typeface="Times New Roman"/>
              </a:rPr>
              <a:t> </a:t>
            </a:r>
            <a:r>
              <a:rPr sz="2800" spc="-100" dirty="0">
                <a:latin typeface="Times New Roman"/>
                <a:cs typeface="Times New Roman"/>
              </a:rPr>
              <a:t>WATCHES</a:t>
            </a:r>
            <a:endParaRPr sz="2800">
              <a:latin typeface="Times New Roman"/>
              <a:cs typeface="Times New Roman"/>
            </a:endParaRPr>
          </a:p>
          <a:p>
            <a:pPr marL="241300" marR="5715" indent="-228600" algn="just">
              <a:lnSpc>
                <a:spcPts val="2690"/>
              </a:lnSpc>
              <a:spcBef>
                <a:spcPts val="990"/>
              </a:spcBef>
              <a:buFont typeface="Arial"/>
              <a:buChar char="•"/>
              <a:tabLst>
                <a:tab pos="241300" algn="l"/>
              </a:tabLst>
            </a:pPr>
            <a:r>
              <a:rPr sz="2800" spc="-5" dirty="0">
                <a:latin typeface="Times New Roman"/>
                <a:cs typeface="Times New Roman"/>
              </a:rPr>
              <a:t>The appellation “SWISS” </a:t>
            </a:r>
            <a:r>
              <a:rPr sz="2800" spc="-25" dirty="0">
                <a:latin typeface="Times New Roman"/>
                <a:cs typeface="Times New Roman"/>
              </a:rPr>
              <a:t>(or, </a:t>
            </a:r>
            <a:r>
              <a:rPr sz="2800" dirty="0">
                <a:latin typeface="Times New Roman"/>
                <a:cs typeface="Times New Roman"/>
              </a:rPr>
              <a:t>in </a:t>
            </a:r>
            <a:r>
              <a:rPr sz="2800" spc="-5" dirty="0">
                <a:latin typeface="Times New Roman"/>
                <a:cs typeface="Times New Roman"/>
              </a:rPr>
              <a:t>its most common </a:t>
            </a:r>
            <a:r>
              <a:rPr sz="2800" dirty="0">
                <a:latin typeface="Times New Roman"/>
                <a:cs typeface="Times New Roman"/>
              </a:rPr>
              <a:t>form,  </a:t>
            </a:r>
            <a:r>
              <a:rPr sz="2800" spc="-5" dirty="0">
                <a:latin typeface="Times New Roman"/>
                <a:cs typeface="Times New Roman"/>
              </a:rPr>
              <a:t>“Swiss </a:t>
            </a:r>
            <a:r>
              <a:rPr sz="2800" spc="-10" dirty="0">
                <a:latin typeface="Times New Roman"/>
                <a:cs typeface="Times New Roman"/>
              </a:rPr>
              <a:t>Made”) affixed </a:t>
            </a:r>
            <a:r>
              <a:rPr sz="2800" spc="-5" dirty="0">
                <a:latin typeface="Times New Roman"/>
                <a:cs typeface="Times New Roman"/>
              </a:rPr>
              <a:t>to a watch </a:t>
            </a:r>
            <a:r>
              <a:rPr sz="2800" spc="-10" dirty="0">
                <a:latin typeface="Times New Roman"/>
                <a:cs typeface="Times New Roman"/>
              </a:rPr>
              <a:t>means </a:t>
            </a:r>
            <a:r>
              <a:rPr sz="2800" spc="-5" dirty="0">
                <a:latin typeface="Times New Roman"/>
                <a:cs typeface="Times New Roman"/>
              </a:rPr>
              <a:t>that </a:t>
            </a:r>
            <a:r>
              <a:rPr sz="2800" dirty="0">
                <a:latin typeface="Times New Roman"/>
                <a:cs typeface="Times New Roman"/>
              </a:rPr>
              <a:t>the </a:t>
            </a:r>
            <a:r>
              <a:rPr sz="2800" spc="-5" dirty="0">
                <a:latin typeface="Times New Roman"/>
                <a:cs typeface="Times New Roman"/>
              </a:rPr>
              <a:t>watch was  manufactured in Switzerland according to </a:t>
            </a:r>
            <a:r>
              <a:rPr sz="2800" dirty="0">
                <a:latin typeface="Times New Roman"/>
                <a:cs typeface="Times New Roman"/>
              </a:rPr>
              <a:t>the </a:t>
            </a:r>
            <a:r>
              <a:rPr sz="2800" spc="-5" dirty="0">
                <a:latin typeface="Times New Roman"/>
                <a:cs typeface="Times New Roman"/>
              </a:rPr>
              <a:t>tradition,  knowhow and quality criteria </a:t>
            </a:r>
            <a:r>
              <a:rPr sz="2800" dirty="0">
                <a:latin typeface="Times New Roman"/>
                <a:cs typeface="Times New Roman"/>
              </a:rPr>
              <a:t>of </a:t>
            </a:r>
            <a:r>
              <a:rPr sz="2800" spc="-5" dirty="0">
                <a:latin typeface="Times New Roman"/>
                <a:cs typeface="Times New Roman"/>
              </a:rPr>
              <a:t>Swiss watchmaking, which  </a:t>
            </a:r>
            <a:r>
              <a:rPr sz="2800" dirty="0">
                <a:latin typeface="Times New Roman"/>
                <a:cs typeface="Times New Roman"/>
              </a:rPr>
              <a:t>enjoys </a:t>
            </a:r>
            <a:r>
              <a:rPr sz="2800" spc="-5" dirty="0">
                <a:latin typeface="Times New Roman"/>
                <a:cs typeface="Times New Roman"/>
              </a:rPr>
              <a:t>a great reputation </a:t>
            </a:r>
            <a:r>
              <a:rPr sz="2800" dirty="0">
                <a:latin typeface="Times New Roman"/>
                <a:cs typeface="Times New Roman"/>
              </a:rPr>
              <a:t>around the</a:t>
            </a:r>
            <a:r>
              <a:rPr sz="2800" spc="-50" dirty="0">
                <a:latin typeface="Times New Roman"/>
                <a:cs typeface="Times New Roman"/>
              </a:rPr>
              <a:t> </a:t>
            </a:r>
            <a:r>
              <a:rPr sz="2800" dirty="0">
                <a:latin typeface="Times New Roman"/>
                <a:cs typeface="Times New Roman"/>
              </a:rPr>
              <a:t>world.</a:t>
            </a:r>
            <a:endParaRPr sz="2800">
              <a:latin typeface="Times New Roman"/>
              <a:cs typeface="Times New Roman"/>
            </a:endParaRPr>
          </a:p>
          <a:p>
            <a:pPr marL="241300" marR="5080" indent="-228600" algn="just">
              <a:lnSpc>
                <a:spcPct val="80000"/>
              </a:lnSpc>
              <a:spcBef>
                <a:spcPts val="1010"/>
              </a:spcBef>
              <a:buFont typeface="Arial"/>
              <a:buChar char="•"/>
              <a:tabLst>
                <a:tab pos="241300" algn="l"/>
              </a:tabLst>
            </a:pPr>
            <a:r>
              <a:rPr sz="2800" spc="-5" dirty="0">
                <a:latin typeface="Times New Roman"/>
                <a:cs typeface="Times New Roman"/>
              </a:rPr>
              <a:t>The Federal Council Ordinance </a:t>
            </a:r>
            <a:r>
              <a:rPr sz="2800" dirty="0">
                <a:latin typeface="Times New Roman"/>
                <a:cs typeface="Times New Roman"/>
              </a:rPr>
              <a:t>of </a:t>
            </a:r>
            <a:r>
              <a:rPr sz="2800" spc="-10" dirty="0">
                <a:latin typeface="Times New Roman"/>
                <a:cs typeface="Times New Roman"/>
              </a:rPr>
              <a:t>December </a:t>
            </a:r>
            <a:r>
              <a:rPr sz="2800" dirty="0">
                <a:latin typeface="Times New Roman"/>
                <a:cs typeface="Times New Roman"/>
              </a:rPr>
              <a:t>23, 1971 </a:t>
            </a:r>
            <a:r>
              <a:rPr sz="2800" spc="-15" dirty="0">
                <a:latin typeface="Times New Roman"/>
                <a:cs typeface="Times New Roman"/>
              </a:rPr>
              <a:t>to  </a:t>
            </a:r>
            <a:r>
              <a:rPr sz="2800" spc="-5" dirty="0">
                <a:latin typeface="Times New Roman"/>
                <a:cs typeface="Times New Roman"/>
              </a:rPr>
              <a:t>regulate the use </a:t>
            </a:r>
            <a:r>
              <a:rPr sz="2800" dirty="0">
                <a:latin typeface="Times New Roman"/>
                <a:cs typeface="Times New Roman"/>
              </a:rPr>
              <a:t>of the “SWISS” </a:t>
            </a:r>
            <a:r>
              <a:rPr sz="2800" spc="-5" dirty="0">
                <a:latin typeface="Times New Roman"/>
                <a:cs typeface="Times New Roman"/>
              </a:rPr>
              <a:t>appellation </a:t>
            </a:r>
            <a:r>
              <a:rPr sz="2800" dirty="0">
                <a:latin typeface="Times New Roman"/>
                <a:cs typeface="Times New Roman"/>
              </a:rPr>
              <a:t>for </a:t>
            </a:r>
            <a:r>
              <a:rPr sz="2800" spc="-5" dirty="0">
                <a:latin typeface="Times New Roman"/>
                <a:cs typeface="Times New Roman"/>
              </a:rPr>
              <a:t>watches was  partially revised </a:t>
            </a:r>
            <a:r>
              <a:rPr sz="2800" dirty="0">
                <a:latin typeface="Times New Roman"/>
                <a:cs typeface="Times New Roman"/>
              </a:rPr>
              <a:t>on </a:t>
            </a:r>
            <a:r>
              <a:rPr sz="2800" spc="-5" dirty="0">
                <a:latin typeface="Times New Roman"/>
                <a:cs typeface="Times New Roman"/>
              </a:rPr>
              <a:t>June </a:t>
            </a:r>
            <a:r>
              <a:rPr sz="2800" dirty="0">
                <a:latin typeface="Times New Roman"/>
                <a:cs typeface="Times New Roman"/>
              </a:rPr>
              <a:t>17, 2016 </a:t>
            </a:r>
            <a:r>
              <a:rPr sz="2800" spc="-10" dirty="0">
                <a:latin typeface="Times New Roman"/>
                <a:cs typeface="Times New Roman"/>
              </a:rPr>
              <a:t>at </a:t>
            </a:r>
            <a:r>
              <a:rPr sz="2800" dirty="0">
                <a:latin typeface="Times New Roman"/>
                <a:cs typeface="Times New Roman"/>
              </a:rPr>
              <a:t>the </a:t>
            </a:r>
            <a:r>
              <a:rPr sz="2800" spc="-5" dirty="0">
                <a:latin typeface="Times New Roman"/>
                <a:cs typeface="Times New Roman"/>
              </a:rPr>
              <a:t>request </a:t>
            </a:r>
            <a:r>
              <a:rPr sz="2800" dirty="0">
                <a:latin typeface="Times New Roman"/>
                <a:cs typeface="Times New Roman"/>
              </a:rPr>
              <a:t>of the  </a:t>
            </a:r>
            <a:r>
              <a:rPr sz="2800" spc="-25" dirty="0">
                <a:latin typeface="Times New Roman"/>
                <a:cs typeface="Times New Roman"/>
              </a:rPr>
              <a:t>industry, </a:t>
            </a:r>
            <a:r>
              <a:rPr sz="2800" spc="-5" dirty="0">
                <a:latin typeface="Times New Roman"/>
                <a:cs typeface="Times New Roman"/>
              </a:rPr>
              <a:t>in </a:t>
            </a:r>
            <a:r>
              <a:rPr sz="2800" dirty="0">
                <a:latin typeface="Times New Roman"/>
                <a:cs typeface="Times New Roman"/>
              </a:rPr>
              <a:t>order </a:t>
            </a:r>
            <a:r>
              <a:rPr sz="2800" spc="-5" dirty="0">
                <a:latin typeface="Times New Roman"/>
                <a:cs typeface="Times New Roman"/>
              </a:rPr>
              <a:t>to strengthen the protection of the  geographical</a:t>
            </a:r>
            <a:r>
              <a:rPr sz="2800" spc="-25" dirty="0">
                <a:latin typeface="Times New Roman"/>
                <a:cs typeface="Times New Roman"/>
              </a:rPr>
              <a:t> </a:t>
            </a:r>
            <a:r>
              <a:rPr sz="2800" spc="-5" dirty="0">
                <a:latin typeface="Times New Roman"/>
                <a:cs typeface="Times New Roman"/>
              </a:rPr>
              <a:t>indication.</a:t>
            </a:r>
            <a:endParaRPr sz="2800">
              <a:latin typeface="Times New Roman"/>
              <a:cs typeface="Times New Roman"/>
            </a:endParaRPr>
          </a:p>
          <a:p>
            <a:pPr marL="241300" marR="5715" indent="-228600" algn="just">
              <a:lnSpc>
                <a:spcPct val="80000"/>
              </a:lnSpc>
              <a:spcBef>
                <a:spcPts val="994"/>
              </a:spcBef>
              <a:buFont typeface="Arial"/>
              <a:buChar char="•"/>
              <a:tabLst>
                <a:tab pos="241300" algn="l"/>
              </a:tabLst>
            </a:pPr>
            <a:r>
              <a:rPr sz="2800" spc="-5" dirty="0">
                <a:latin typeface="Times New Roman"/>
                <a:cs typeface="Times New Roman"/>
              </a:rPr>
              <a:t>According to </a:t>
            </a:r>
            <a:r>
              <a:rPr sz="2800" dirty="0">
                <a:latin typeface="Times New Roman"/>
                <a:cs typeface="Times New Roman"/>
              </a:rPr>
              <a:t>the </a:t>
            </a:r>
            <a:r>
              <a:rPr sz="2800" spc="-5" dirty="0">
                <a:latin typeface="Times New Roman"/>
                <a:cs typeface="Times New Roman"/>
              </a:rPr>
              <a:t>Federation </a:t>
            </a:r>
            <a:r>
              <a:rPr sz="2800" dirty="0">
                <a:latin typeface="Times New Roman"/>
                <a:cs typeface="Times New Roman"/>
              </a:rPr>
              <a:t>of the </a:t>
            </a:r>
            <a:r>
              <a:rPr sz="2800" spc="-5" dirty="0">
                <a:latin typeface="Times New Roman"/>
                <a:cs typeface="Times New Roman"/>
              </a:rPr>
              <a:t>Swiss </a:t>
            </a:r>
            <a:r>
              <a:rPr sz="2800" spc="-50" dirty="0">
                <a:latin typeface="Times New Roman"/>
                <a:cs typeface="Times New Roman"/>
              </a:rPr>
              <a:t>Watch </a:t>
            </a:r>
            <a:r>
              <a:rPr sz="2800" spc="-20" dirty="0">
                <a:latin typeface="Times New Roman"/>
                <a:cs typeface="Times New Roman"/>
              </a:rPr>
              <a:t>Industry, </a:t>
            </a:r>
            <a:r>
              <a:rPr sz="2800" dirty="0">
                <a:latin typeface="Times New Roman"/>
                <a:cs typeface="Times New Roman"/>
              </a:rPr>
              <a:t>the  </a:t>
            </a:r>
            <a:r>
              <a:rPr sz="2800" spc="-5" dirty="0">
                <a:latin typeface="Times New Roman"/>
                <a:cs typeface="Times New Roman"/>
              </a:rPr>
              <a:t>intention </a:t>
            </a:r>
            <a:r>
              <a:rPr sz="2800" spc="-10" dirty="0">
                <a:latin typeface="Times New Roman"/>
                <a:cs typeface="Times New Roman"/>
              </a:rPr>
              <a:t>is </a:t>
            </a:r>
            <a:r>
              <a:rPr sz="2800" spc="-5" dirty="0">
                <a:latin typeface="Times New Roman"/>
                <a:cs typeface="Times New Roman"/>
              </a:rPr>
              <a:t>to “guarantee satisfaction </a:t>
            </a:r>
            <a:r>
              <a:rPr sz="2800" dirty="0">
                <a:latin typeface="Times New Roman"/>
                <a:cs typeface="Times New Roman"/>
              </a:rPr>
              <a:t>of the </a:t>
            </a:r>
            <a:r>
              <a:rPr sz="2800" spc="-10" dirty="0">
                <a:latin typeface="Times New Roman"/>
                <a:cs typeface="Times New Roman"/>
              </a:rPr>
              <a:t>consumer </a:t>
            </a:r>
            <a:r>
              <a:rPr sz="2800" dirty="0">
                <a:latin typeface="Times New Roman"/>
                <a:cs typeface="Times New Roman"/>
              </a:rPr>
              <a:t>who,  </a:t>
            </a:r>
            <a:r>
              <a:rPr sz="2800" spc="-5" dirty="0">
                <a:latin typeface="Times New Roman"/>
                <a:cs typeface="Times New Roman"/>
              </a:rPr>
              <a:t>when </a:t>
            </a:r>
            <a:r>
              <a:rPr sz="2800" dirty="0">
                <a:latin typeface="Times New Roman"/>
                <a:cs typeface="Times New Roman"/>
              </a:rPr>
              <a:t>buying </a:t>
            </a:r>
            <a:r>
              <a:rPr sz="2800" spc="-5" dirty="0">
                <a:latin typeface="Times New Roman"/>
                <a:cs typeface="Times New Roman"/>
              </a:rPr>
              <a:t>a Swiss </a:t>
            </a:r>
            <a:r>
              <a:rPr sz="2800" spc="-10" dirty="0">
                <a:latin typeface="Times New Roman"/>
                <a:cs typeface="Times New Roman"/>
              </a:rPr>
              <a:t>made </a:t>
            </a:r>
            <a:r>
              <a:rPr sz="2800" spc="-5" dirty="0">
                <a:latin typeface="Times New Roman"/>
                <a:cs typeface="Times New Roman"/>
              </a:rPr>
              <a:t>watch, expect it to </a:t>
            </a:r>
            <a:r>
              <a:rPr sz="2800" dirty="0">
                <a:latin typeface="Times New Roman"/>
                <a:cs typeface="Times New Roman"/>
              </a:rPr>
              <a:t>correspond </a:t>
            </a:r>
            <a:r>
              <a:rPr sz="2800" spc="-15" dirty="0">
                <a:latin typeface="Times New Roman"/>
                <a:cs typeface="Times New Roman"/>
              </a:rPr>
              <a:t>to  </a:t>
            </a:r>
            <a:r>
              <a:rPr sz="2800" dirty="0">
                <a:latin typeface="Times New Roman"/>
                <a:cs typeface="Times New Roman"/>
              </a:rPr>
              <a:t>the </a:t>
            </a:r>
            <a:r>
              <a:rPr sz="2800" spc="-5" dirty="0">
                <a:latin typeface="Times New Roman"/>
                <a:cs typeface="Times New Roman"/>
              </a:rPr>
              <a:t>quality and </a:t>
            </a:r>
            <a:r>
              <a:rPr sz="2800" dirty="0">
                <a:latin typeface="Times New Roman"/>
                <a:cs typeface="Times New Roman"/>
              </a:rPr>
              <a:t>the </a:t>
            </a:r>
            <a:r>
              <a:rPr sz="2800" spc="-5" dirty="0">
                <a:latin typeface="Times New Roman"/>
                <a:cs typeface="Times New Roman"/>
              </a:rPr>
              <a:t>reputation </a:t>
            </a:r>
            <a:r>
              <a:rPr sz="2800" dirty="0">
                <a:latin typeface="Times New Roman"/>
                <a:cs typeface="Times New Roman"/>
              </a:rPr>
              <a:t>of </a:t>
            </a:r>
            <a:r>
              <a:rPr sz="2800" spc="-5" dirty="0">
                <a:latin typeface="Times New Roman"/>
                <a:cs typeface="Times New Roman"/>
              </a:rPr>
              <a:t>Swiss watchmaking  tradition </a:t>
            </a:r>
            <a:r>
              <a:rPr sz="2800" spc="-10" dirty="0">
                <a:latin typeface="Times New Roman"/>
                <a:cs typeface="Times New Roman"/>
              </a:rPr>
              <a:t>and </a:t>
            </a:r>
            <a:r>
              <a:rPr sz="2800" spc="-5" dirty="0">
                <a:latin typeface="Times New Roman"/>
                <a:cs typeface="Times New Roman"/>
              </a:rPr>
              <a:t>therefore to </a:t>
            </a:r>
            <a:r>
              <a:rPr sz="2800" dirty="0">
                <a:latin typeface="Times New Roman"/>
                <a:cs typeface="Times New Roman"/>
              </a:rPr>
              <a:t>be </a:t>
            </a:r>
            <a:r>
              <a:rPr sz="2800" spc="-5" dirty="0">
                <a:latin typeface="Times New Roman"/>
                <a:cs typeface="Times New Roman"/>
              </a:rPr>
              <a:t>manufactured in Switzerland  and </a:t>
            </a:r>
            <a:r>
              <a:rPr sz="2800" dirty="0">
                <a:latin typeface="Times New Roman"/>
                <a:cs typeface="Times New Roman"/>
              </a:rPr>
              <a:t>to </a:t>
            </a:r>
            <a:r>
              <a:rPr sz="2800" spc="-5" dirty="0">
                <a:latin typeface="Times New Roman"/>
                <a:cs typeface="Times New Roman"/>
              </a:rPr>
              <a:t>incorporate a high added value </a:t>
            </a:r>
            <a:r>
              <a:rPr sz="2800" dirty="0">
                <a:latin typeface="Times New Roman"/>
                <a:cs typeface="Times New Roman"/>
              </a:rPr>
              <a:t>of </a:t>
            </a:r>
            <a:r>
              <a:rPr sz="2800" spc="-5" dirty="0">
                <a:latin typeface="Times New Roman"/>
                <a:cs typeface="Times New Roman"/>
              </a:rPr>
              <a:t>Swiss</a:t>
            </a:r>
            <a:r>
              <a:rPr sz="2800" spc="10" dirty="0">
                <a:latin typeface="Times New Roman"/>
                <a:cs typeface="Times New Roman"/>
              </a:rPr>
              <a:t> </a:t>
            </a:r>
            <a:r>
              <a:rPr sz="2800" dirty="0">
                <a:latin typeface="Times New Roman"/>
                <a:cs typeface="Times New Roman"/>
              </a:rPr>
              <a:t>origin.”</a:t>
            </a:r>
            <a:endParaRPr sz="2800">
              <a:latin typeface="Times New Roman"/>
              <a:cs typeface="Times New Roman"/>
            </a:endParaRPr>
          </a:p>
        </p:txBody>
      </p:sp>
    </p:spTree>
    <p:extLst>
      <p:ext uri="{BB962C8B-B14F-4D97-AF65-F5344CB8AC3E}">
        <p14:creationId xmlns:p14="http://schemas.microsoft.com/office/powerpoint/2010/main" val="8115699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02740" y="0"/>
            <a:ext cx="8988425" cy="6765290"/>
          </a:xfrm>
          <a:prstGeom prst="rect">
            <a:avLst/>
          </a:prstGeom>
        </p:spPr>
        <p:txBody>
          <a:bodyPr vert="horz" wrap="square" lIns="0" tIns="94615" rIns="0" bIns="0" rtlCol="0">
            <a:spAutoFit/>
          </a:bodyPr>
          <a:lstStyle/>
          <a:p>
            <a:pPr marL="12700" marR="5080" algn="just">
              <a:lnSpc>
                <a:spcPts val="2690"/>
              </a:lnSpc>
              <a:spcBef>
                <a:spcPts val="745"/>
              </a:spcBef>
            </a:pPr>
            <a:r>
              <a:rPr sz="2800" b="1" spc="-10" dirty="0">
                <a:solidFill>
                  <a:srgbClr val="44536A"/>
                </a:solidFill>
                <a:latin typeface="Times New Roman"/>
                <a:cs typeface="Times New Roman"/>
              </a:rPr>
              <a:t>Difference </a:t>
            </a:r>
            <a:r>
              <a:rPr sz="2800" b="1" spc="-5" dirty="0">
                <a:solidFill>
                  <a:srgbClr val="44536A"/>
                </a:solidFill>
                <a:latin typeface="Times New Roman"/>
                <a:cs typeface="Times New Roman"/>
              </a:rPr>
              <a:t>between a geographical indication and a  trademark?</a:t>
            </a:r>
            <a:endParaRPr sz="2800" b="1" dirty="0">
              <a:latin typeface="Times New Roman"/>
              <a:cs typeface="Times New Roman"/>
            </a:endParaRPr>
          </a:p>
          <a:p>
            <a:pPr marL="241300" marR="6985" indent="-228600" algn="just">
              <a:lnSpc>
                <a:spcPts val="2690"/>
              </a:lnSpc>
              <a:spcBef>
                <a:spcPts val="1005"/>
              </a:spcBef>
              <a:buFont typeface="Arial"/>
              <a:buChar char="•"/>
              <a:tabLst>
                <a:tab pos="241300" algn="l"/>
              </a:tabLst>
            </a:pPr>
            <a:r>
              <a:rPr sz="2800" spc="-5" dirty="0">
                <a:latin typeface="Times New Roman"/>
                <a:cs typeface="Times New Roman"/>
              </a:rPr>
              <a:t>Geographical indications and trademarks are distinctive  </a:t>
            </a:r>
            <a:r>
              <a:rPr sz="2800" dirty="0">
                <a:latin typeface="Times New Roman"/>
                <a:cs typeface="Times New Roman"/>
              </a:rPr>
              <a:t>signs </a:t>
            </a:r>
            <a:r>
              <a:rPr sz="2800" spc="-10" dirty="0">
                <a:latin typeface="Times New Roman"/>
                <a:cs typeface="Times New Roman"/>
              </a:rPr>
              <a:t>used </a:t>
            </a:r>
            <a:r>
              <a:rPr sz="2800" spc="-5" dirty="0">
                <a:latin typeface="Times New Roman"/>
                <a:cs typeface="Times New Roman"/>
              </a:rPr>
              <a:t>to </a:t>
            </a:r>
            <a:r>
              <a:rPr sz="2800" dirty="0">
                <a:latin typeface="Times New Roman"/>
                <a:cs typeface="Times New Roman"/>
              </a:rPr>
              <a:t>distinguish </a:t>
            </a:r>
            <a:r>
              <a:rPr sz="2800" spc="-5" dirty="0">
                <a:latin typeface="Times New Roman"/>
                <a:cs typeface="Times New Roman"/>
              </a:rPr>
              <a:t>goods </a:t>
            </a:r>
            <a:r>
              <a:rPr sz="2800" dirty="0">
                <a:latin typeface="Times New Roman"/>
                <a:cs typeface="Times New Roman"/>
              </a:rPr>
              <a:t>or </a:t>
            </a:r>
            <a:r>
              <a:rPr sz="2800" spc="-5" dirty="0">
                <a:latin typeface="Times New Roman"/>
                <a:cs typeface="Times New Roman"/>
              </a:rPr>
              <a:t>services in </a:t>
            </a:r>
            <a:r>
              <a:rPr sz="2800" dirty="0">
                <a:latin typeface="Times New Roman"/>
                <a:cs typeface="Times New Roman"/>
              </a:rPr>
              <a:t>the  </a:t>
            </a:r>
            <a:r>
              <a:rPr sz="2800" spc="-5" dirty="0">
                <a:latin typeface="Times New Roman"/>
                <a:cs typeface="Times New Roman"/>
              </a:rPr>
              <a:t>marketplace.</a:t>
            </a:r>
            <a:endParaRPr sz="2800" dirty="0">
              <a:latin typeface="Times New Roman"/>
              <a:cs typeface="Times New Roman"/>
            </a:endParaRPr>
          </a:p>
          <a:p>
            <a:pPr marL="241300" marR="6985" indent="-228600" algn="just">
              <a:lnSpc>
                <a:spcPct val="80000"/>
              </a:lnSpc>
              <a:spcBef>
                <a:spcPts val="1010"/>
              </a:spcBef>
              <a:buFont typeface="Arial"/>
              <a:buChar char="•"/>
              <a:tabLst>
                <a:tab pos="241300" algn="l"/>
              </a:tabLst>
            </a:pPr>
            <a:r>
              <a:rPr sz="2800" spc="-5" dirty="0">
                <a:latin typeface="Times New Roman"/>
                <a:cs typeface="Times New Roman"/>
              </a:rPr>
              <a:t>Both convey information about the origin of a good or  service, and enable consumers to associate a particular  quality with a </a:t>
            </a:r>
            <a:r>
              <a:rPr sz="2800" dirty="0">
                <a:latin typeface="Times New Roman"/>
                <a:cs typeface="Times New Roman"/>
              </a:rPr>
              <a:t>good or</a:t>
            </a:r>
            <a:r>
              <a:rPr sz="2800" spc="-10" dirty="0">
                <a:latin typeface="Times New Roman"/>
                <a:cs typeface="Times New Roman"/>
              </a:rPr>
              <a:t> </a:t>
            </a:r>
            <a:r>
              <a:rPr sz="2800" spc="-5" dirty="0">
                <a:latin typeface="Times New Roman"/>
                <a:cs typeface="Times New Roman"/>
              </a:rPr>
              <a:t>service.</a:t>
            </a:r>
            <a:endParaRPr sz="2800" dirty="0">
              <a:latin typeface="Times New Roman"/>
              <a:cs typeface="Times New Roman"/>
            </a:endParaRPr>
          </a:p>
          <a:p>
            <a:pPr marL="241300" marR="5080" indent="-228600" algn="just">
              <a:lnSpc>
                <a:spcPct val="80000"/>
              </a:lnSpc>
              <a:spcBef>
                <a:spcPts val="1000"/>
              </a:spcBef>
              <a:buFont typeface="Arial"/>
              <a:buChar char="•"/>
              <a:tabLst>
                <a:tab pos="241300" algn="l"/>
              </a:tabLst>
            </a:pPr>
            <a:r>
              <a:rPr sz="2800" spc="-15" dirty="0">
                <a:latin typeface="Times New Roman"/>
                <a:cs typeface="Times New Roman"/>
              </a:rPr>
              <a:t>Trademarks </a:t>
            </a:r>
            <a:r>
              <a:rPr sz="2800" spc="-5" dirty="0">
                <a:latin typeface="Times New Roman"/>
                <a:cs typeface="Times New Roman"/>
              </a:rPr>
              <a:t>inform consumers about </a:t>
            </a:r>
            <a:r>
              <a:rPr sz="2800" dirty="0">
                <a:latin typeface="Times New Roman"/>
                <a:cs typeface="Times New Roman"/>
              </a:rPr>
              <a:t>the </a:t>
            </a:r>
            <a:r>
              <a:rPr sz="2800" spc="-5" dirty="0">
                <a:latin typeface="Times New Roman"/>
                <a:cs typeface="Times New Roman"/>
              </a:rPr>
              <a:t>source </a:t>
            </a:r>
            <a:r>
              <a:rPr sz="2800" dirty="0">
                <a:latin typeface="Times New Roman"/>
                <a:cs typeface="Times New Roman"/>
              </a:rPr>
              <a:t>of </a:t>
            </a:r>
            <a:r>
              <a:rPr sz="2800" spc="-5" dirty="0">
                <a:latin typeface="Times New Roman"/>
                <a:cs typeface="Times New Roman"/>
              </a:rPr>
              <a:t>a </a:t>
            </a:r>
            <a:r>
              <a:rPr sz="2800" dirty="0">
                <a:latin typeface="Times New Roman"/>
                <a:cs typeface="Times New Roman"/>
              </a:rPr>
              <a:t>good or  </a:t>
            </a:r>
            <a:r>
              <a:rPr sz="2800" spc="-5" dirty="0">
                <a:latin typeface="Times New Roman"/>
                <a:cs typeface="Times New Roman"/>
              </a:rPr>
              <a:t>service. They identify a </a:t>
            </a:r>
            <a:r>
              <a:rPr sz="2800" dirty="0">
                <a:latin typeface="Times New Roman"/>
                <a:cs typeface="Times New Roman"/>
              </a:rPr>
              <a:t>good </a:t>
            </a:r>
            <a:r>
              <a:rPr sz="2800" spc="-10" dirty="0">
                <a:latin typeface="Times New Roman"/>
                <a:cs typeface="Times New Roman"/>
              </a:rPr>
              <a:t>or </a:t>
            </a:r>
            <a:r>
              <a:rPr sz="2800" dirty="0">
                <a:latin typeface="Times New Roman"/>
                <a:cs typeface="Times New Roman"/>
              </a:rPr>
              <a:t>service </a:t>
            </a:r>
            <a:r>
              <a:rPr sz="2800" spc="-10" dirty="0">
                <a:latin typeface="Times New Roman"/>
                <a:cs typeface="Times New Roman"/>
              </a:rPr>
              <a:t>as </a:t>
            </a:r>
            <a:r>
              <a:rPr sz="2800" spc="-5" dirty="0">
                <a:latin typeface="Times New Roman"/>
                <a:cs typeface="Times New Roman"/>
              </a:rPr>
              <a:t>originating from a  particular </a:t>
            </a:r>
            <a:r>
              <a:rPr sz="2800" spc="-25" dirty="0">
                <a:latin typeface="Times New Roman"/>
                <a:cs typeface="Times New Roman"/>
              </a:rPr>
              <a:t>company. </a:t>
            </a:r>
            <a:r>
              <a:rPr sz="2800" spc="-15" dirty="0">
                <a:latin typeface="Times New Roman"/>
                <a:cs typeface="Times New Roman"/>
              </a:rPr>
              <a:t>Trademarks </a:t>
            </a:r>
            <a:r>
              <a:rPr sz="2800" spc="-5" dirty="0">
                <a:latin typeface="Times New Roman"/>
                <a:cs typeface="Times New Roman"/>
              </a:rPr>
              <a:t>help consumers associate a  </a:t>
            </a:r>
            <a:r>
              <a:rPr sz="2800" dirty="0">
                <a:latin typeface="Times New Roman"/>
                <a:cs typeface="Times New Roman"/>
              </a:rPr>
              <a:t>good or </a:t>
            </a:r>
            <a:r>
              <a:rPr sz="2800" spc="-5" dirty="0">
                <a:latin typeface="Times New Roman"/>
                <a:cs typeface="Times New Roman"/>
              </a:rPr>
              <a:t>service with a specific quality </a:t>
            </a:r>
            <a:r>
              <a:rPr sz="2800" dirty="0">
                <a:latin typeface="Times New Roman"/>
                <a:cs typeface="Times New Roman"/>
              </a:rPr>
              <a:t>or </a:t>
            </a:r>
            <a:r>
              <a:rPr sz="2800" spc="-5" dirty="0">
                <a:latin typeface="Times New Roman"/>
                <a:cs typeface="Times New Roman"/>
              </a:rPr>
              <a:t>reputation, based  </a:t>
            </a:r>
            <a:r>
              <a:rPr sz="2800" dirty="0">
                <a:latin typeface="Times New Roman"/>
                <a:cs typeface="Times New Roman"/>
              </a:rPr>
              <a:t>on </a:t>
            </a:r>
            <a:r>
              <a:rPr sz="2800" spc="-5" dirty="0">
                <a:latin typeface="Times New Roman"/>
                <a:cs typeface="Times New Roman"/>
              </a:rPr>
              <a:t>information about </a:t>
            </a:r>
            <a:r>
              <a:rPr sz="2800" dirty="0">
                <a:latin typeface="Times New Roman"/>
                <a:cs typeface="Times New Roman"/>
              </a:rPr>
              <a:t>the </a:t>
            </a:r>
            <a:r>
              <a:rPr sz="2800" spc="-5" dirty="0">
                <a:latin typeface="Times New Roman"/>
                <a:cs typeface="Times New Roman"/>
              </a:rPr>
              <a:t>company responsible </a:t>
            </a:r>
            <a:r>
              <a:rPr sz="2800" dirty="0">
                <a:latin typeface="Times New Roman"/>
                <a:cs typeface="Times New Roman"/>
              </a:rPr>
              <a:t>for </a:t>
            </a:r>
            <a:r>
              <a:rPr sz="2800" spc="-5" dirty="0">
                <a:latin typeface="Times New Roman"/>
                <a:cs typeface="Times New Roman"/>
              </a:rPr>
              <a:t>producing  or offering</a:t>
            </a:r>
            <a:r>
              <a:rPr sz="2800" spc="-10" dirty="0">
                <a:latin typeface="Times New Roman"/>
                <a:cs typeface="Times New Roman"/>
              </a:rPr>
              <a:t> </a:t>
            </a:r>
            <a:r>
              <a:rPr sz="2800" spc="-5" dirty="0">
                <a:latin typeface="Times New Roman"/>
                <a:cs typeface="Times New Roman"/>
              </a:rPr>
              <a:t>it.</a:t>
            </a:r>
            <a:endParaRPr sz="2800" dirty="0">
              <a:latin typeface="Times New Roman"/>
              <a:cs typeface="Times New Roman"/>
            </a:endParaRPr>
          </a:p>
          <a:p>
            <a:pPr marL="241300" marR="6350" indent="-228600" algn="just">
              <a:lnSpc>
                <a:spcPts val="2690"/>
              </a:lnSpc>
              <a:spcBef>
                <a:spcPts val="985"/>
              </a:spcBef>
              <a:buFont typeface="Arial"/>
              <a:buChar char="•"/>
              <a:tabLst>
                <a:tab pos="241300" algn="l"/>
              </a:tabLst>
            </a:pPr>
            <a:r>
              <a:rPr sz="2800" spc="-5" dirty="0">
                <a:latin typeface="Times New Roman"/>
                <a:cs typeface="Times New Roman"/>
              </a:rPr>
              <a:t>Geographical indications identify a </a:t>
            </a:r>
            <a:r>
              <a:rPr sz="2800" dirty="0">
                <a:latin typeface="Times New Roman"/>
                <a:cs typeface="Times New Roman"/>
              </a:rPr>
              <a:t>good </a:t>
            </a:r>
            <a:r>
              <a:rPr sz="2800" spc="-10" dirty="0">
                <a:latin typeface="Times New Roman"/>
                <a:cs typeface="Times New Roman"/>
              </a:rPr>
              <a:t>as </a:t>
            </a:r>
            <a:r>
              <a:rPr sz="2800" spc="-5" dirty="0">
                <a:latin typeface="Times New Roman"/>
                <a:cs typeface="Times New Roman"/>
              </a:rPr>
              <a:t>originating from  a particular place.Based </a:t>
            </a:r>
            <a:r>
              <a:rPr sz="2800" dirty="0">
                <a:latin typeface="Times New Roman"/>
                <a:cs typeface="Times New Roman"/>
              </a:rPr>
              <a:t>on </a:t>
            </a:r>
            <a:r>
              <a:rPr sz="2800" spc="-10" dirty="0">
                <a:latin typeface="Times New Roman"/>
                <a:cs typeface="Times New Roman"/>
              </a:rPr>
              <a:t>its </a:t>
            </a:r>
            <a:r>
              <a:rPr sz="2800" spc="-5" dirty="0">
                <a:latin typeface="Times New Roman"/>
                <a:cs typeface="Times New Roman"/>
              </a:rPr>
              <a:t>place </a:t>
            </a:r>
            <a:r>
              <a:rPr sz="2800" dirty="0">
                <a:latin typeface="Times New Roman"/>
                <a:cs typeface="Times New Roman"/>
              </a:rPr>
              <a:t>of </a:t>
            </a:r>
            <a:r>
              <a:rPr sz="2800" spc="-5" dirty="0">
                <a:latin typeface="Times New Roman"/>
                <a:cs typeface="Times New Roman"/>
              </a:rPr>
              <a:t>origin, consumers  </a:t>
            </a:r>
            <a:r>
              <a:rPr sz="2800" spc="-10" dirty="0">
                <a:latin typeface="Times New Roman"/>
                <a:cs typeface="Times New Roman"/>
              </a:rPr>
              <a:t>may </a:t>
            </a:r>
            <a:r>
              <a:rPr sz="2800" spc="-5" dirty="0">
                <a:latin typeface="Times New Roman"/>
                <a:cs typeface="Times New Roman"/>
              </a:rPr>
              <a:t>associate a good with a particular </a:t>
            </a:r>
            <a:r>
              <a:rPr sz="2800" spc="-25" dirty="0">
                <a:latin typeface="Times New Roman"/>
                <a:cs typeface="Times New Roman"/>
              </a:rPr>
              <a:t>quality, </a:t>
            </a:r>
            <a:r>
              <a:rPr sz="2800" spc="-5" dirty="0">
                <a:latin typeface="Times New Roman"/>
                <a:cs typeface="Times New Roman"/>
              </a:rPr>
              <a:t>characteristic  or reputation</a:t>
            </a:r>
            <a:endParaRPr sz="2800" dirty="0">
              <a:latin typeface="Times New Roman"/>
              <a:cs typeface="Times New Roman"/>
            </a:endParaRPr>
          </a:p>
        </p:txBody>
      </p:sp>
    </p:spTree>
    <p:extLst>
      <p:ext uri="{BB962C8B-B14F-4D97-AF65-F5344CB8AC3E}">
        <p14:creationId xmlns:p14="http://schemas.microsoft.com/office/powerpoint/2010/main" val="2902810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02740" y="0"/>
            <a:ext cx="8988425" cy="4376420"/>
          </a:xfrm>
          <a:prstGeom prst="rect">
            <a:avLst/>
          </a:prstGeom>
        </p:spPr>
        <p:txBody>
          <a:bodyPr vert="horz" wrap="square" lIns="0" tIns="140970" rIns="0" bIns="0" rtlCol="0">
            <a:spAutoFit/>
          </a:bodyPr>
          <a:lstStyle/>
          <a:p>
            <a:pPr marL="12700">
              <a:spcBef>
                <a:spcPts val="1110"/>
              </a:spcBef>
            </a:pPr>
            <a:r>
              <a:rPr sz="2800" dirty="0">
                <a:latin typeface="Times New Roman"/>
                <a:cs typeface="Times New Roman"/>
              </a:rPr>
              <a:t>Syllabus:</a:t>
            </a:r>
          </a:p>
          <a:p>
            <a:pPr marL="241300" marR="5080" indent="-228600" algn="just">
              <a:spcBef>
                <a:spcPts val="1010"/>
              </a:spcBef>
              <a:buFont typeface="Arial"/>
              <a:buChar char="•"/>
              <a:tabLst>
                <a:tab pos="241300" algn="l"/>
              </a:tabLst>
            </a:pPr>
            <a:r>
              <a:rPr sz="2800" b="1" spc="-5" dirty="0">
                <a:latin typeface="Times New Roman"/>
                <a:cs typeface="Times New Roman"/>
              </a:rPr>
              <a:t>Industrial Designs</a:t>
            </a:r>
            <a:r>
              <a:rPr sz="2800" spc="-5" dirty="0">
                <a:latin typeface="Times New Roman"/>
                <a:cs typeface="Times New Roman"/>
              </a:rPr>
              <a:t>– Introduction – Need </a:t>
            </a:r>
            <a:r>
              <a:rPr sz="2800" dirty="0">
                <a:latin typeface="Times New Roman"/>
                <a:cs typeface="Times New Roman"/>
              </a:rPr>
              <a:t>for </a:t>
            </a:r>
            <a:r>
              <a:rPr sz="2800" spc="-5" dirty="0">
                <a:latin typeface="Times New Roman"/>
                <a:cs typeface="Times New Roman"/>
              </a:rPr>
              <a:t>protection </a:t>
            </a:r>
            <a:r>
              <a:rPr sz="2800" dirty="0">
                <a:latin typeface="Times New Roman"/>
                <a:cs typeface="Times New Roman"/>
              </a:rPr>
              <a:t>of  </a:t>
            </a:r>
            <a:r>
              <a:rPr sz="2800" spc="-5" dirty="0">
                <a:latin typeface="Times New Roman"/>
                <a:cs typeface="Times New Roman"/>
              </a:rPr>
              <a:t>design– requirements </a:t>
            </a:r>
            <a:r>
              <a:rPr sz="2800" dirty="0">
                <a:latin typeface="Times New Roman"/>
                <a:cs typeface="Times New Roman"/>
              </a:rPr>
              <a:t>for </a:t>
            </a:r>
            <a:r>
              <a:rPr sz="2800" spc="-5" dirty="0">
                <a:latin typeface="Times New Roman"/>
                <a:cs typeface="Times New Roman"/>
              </a:rPr>
              <a:t>registration </a:t>
            </a:r>
            <a:r>
              <a:rPr sz="2800" dirty="0">
                <a:latin typeface="Times New Roman"/>
                <a:cs typeface="Times New Roman"/>
              </a:rPr>
              <a:t>of </a:t>
            </a:r>
            <a:r>
              <a:rPr sz="2800" spc="-5" dirty="0">
                <a:latin typeface="Times New Roman"/>
                <a:cs typeface="Times New Roman"/>
              </a:rPr>
              <a:t>designs – Design  Act,2000 –Duration </a:t>
            </a:r>
            <a:r>
              <a:rPr sz="2800" dirty="0">
                <a:latin typeface="Times New Roman"/>
                <a:cs typeface="Times New Roman"/>
              </a:rPr>
              <a:t>of </a:t>
            </a:r>
            <a:r>
              <a:rPr sz="2800" spc="-5" dirty="0">
                <a:latin typeface="Times New Roman"/>
                <a:cs typeface="Times New Roman"/>
              </a:rPr>
              <a:t>registration </a:t>
            </a:r>
            <a:r>
              <a:rPr sz="2800" dirty="0">
                <a:latin typeface="Times New Roman"/>
                <a:cs typeface="Times New Roman"/>
              </a:rPr>
              <a:t>of </a:t>
            </a:r>
            <a:r>
              <a:rPr sz="2800" spc="-5" dirty="0">
                <a:latin typeface="Times New Roman"/>
                <a:cs typeface="Times New Roman"/>
              </a:rPr>
              <a:t>design – application  procedure</a:t>
            </a:r>
            <a:endParaRPr sz="2800" dirty="0">
              <a:latin typeface="Times New Roman"/>
              <a:cs typeface="Times New Roman"/>
            </a:endParaRPr>
          </a:p>
          <a:p>
            <a:pPr marL="241300" marR="5715" indent="-228600" algn="just">
              <a:spcBef>
                <a:spcPts val="1000"/>
              </a:spcBef>
              <a:buFont typeface="Arial"/>
              <a:buChar char="•"/>
              <a:tabLst>
                <a:tab pos="241300" algn="l"/>
              </a:tabLst>
            </a:pPr>
            <a:r>
              <a:rPr sz="2800" b="1" spc="-5" dirty="0">
                <a:latin typeface="Times New Roman"/>
                <a:cs typeface="Times New Roman"/>
              </a:rPr>
              <a:t>Geographic Indications </a:t>
            </a:r>
            <a:r>
              <a:rPr sz="2800" spc="-5" dirty="0">
                <a:latin typeface="Times New Roman"/>
                <a:cs typeface="Times New Roman"/>
              </a:rPr>
              <a:t>–Introduction – Filing – Granting –  Protection </a:t>
            </a:r>
            <a:r>
              <a:rPr sz="2800" dirty="0">
                <a:latin typeface="Times New Roman"/>
                <a:cs typeface="Times New Roman"/>
              </a:rPr>
              <a:t>of </a:t>
            </a:r>
            <a:r>
              <a:rPr sz="2800" spc="-5" dirty="0">
                <a:latin typeface="Times New Roman"/>
                <a:cs typeface="Times New Roman"/>
              </a:rPr>
              <a:t>geographic indications.</a:t>
            </a:r>
            <a:endParaRPr sz="2800" dirty="0">
              <a:latin typeface="Times New Roman"/>
              <a:cs typeface="Times New Roman"/>
            </a:endParaRPr>
          </a:p>
          <a:p>
            <a:pPr marL="241300" marR="5080" indent="-228600" algn="just">
              <a:spcBef>
                <a:spcPts val="994"/>
              </a:spcBef>
              <a:buFont typeface="Arial"/>
              <a:buChar char="•"/>
              <a:tabLst>
                <a:tab pos="241300" algn="l"/>
              </a:tabLst>
            </a:pPr>
            <a:r>
              <a:rPr sz="2800" b="1" spc="-45" dirty="0">
                <a:latin typeface="Times New Roman"/>
                <a:cs typeface="Times New Roman"/>
              </a:rPr>
              <a:t>Trade </a:t>
            </a:r>
            <a:r>
              <a:rPr sz="2800" b="1" spc="-15" dirty="0">
                <a:latin typeface="Times New Roman"/>
                <a:cs typeface="Times New Roman"/>
              </a:rPr>
              <a:t>Secret </a:t>
            </a:r>
            <a:r>
              <a:rPr sz="2800" spc="-5" dirty="0">
                <a:latin typeface="Times New Roman"/>
                <a:cs typeface="Times New Roman"/>
              </a:rPr>
              <a:t>– definition – discovering and protecting of  trade secret.</a:t>
            </a:r>
            <a:endParaRPr sz="2800" dirty="0">
              <a:latin typeface="Times New Roman"/>
              <a:cs typeface="Times New Roman"/>
            </a:endParaRPr>
          </a:p>
        </p:txBody>
      </p:sp>
    </p:spTree>
    <p:extLst>
      <p:ext uri="{BB962C8B-B14F-4D97-AF65-F5344CB8AC3E}">
        <p14:creationId xmlns:p14="http://schemas.microsoft.com/office/powerpoint/2010/main" val="3033158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02740" y="0"/>
            <a:ext cx="8988425" cy="5316220"/>
          </a:xfrm>
          <a:prstGeom prst="rect">
            <a:avLst/>
          </a:prstGeom>
        </p:spPr>
        <p:txBody>
          <a:bodyPr vert="horz" wrap="square" lIns="0" tIns="55244" rIns="0" bIns="0" rtlCol="0">
            <a:spAutoFit/>
          </a:bodyPr>
          <a:lstStyle/>
          <a:p>
            <a:pPr marL="241300" marR="5080" indent="-228600" algn="just">
              <a:lnSpc>
                <a:spcPct val="90000"/>
              </a:lnSpc>
              <a:spcBef>
                <a:spcPts val="434"/>
              </a:spcBef>
              <a:buFont typeface="Arial"/>
              <a:buChar char="•"/>
              <a:tabLst>
                <a:tab pos="241300" algn="l"/>
              </a:tabLst>
            </a:pPr>
            <a:r>
              <a:rPr sz="2800" spc="-5" dirty="0">
                <a:latin typeface="Times New Roman"/>
                <a:cs typeface="Times New Roman"/>
              </a:rPr>
              <a:t>A trademark </a:t>
            </a:r>
            <a:r>
              <a:rPr sz="2800" dirty="0">
                <a:latin typeface="Times New Roman"/>
                <a:cs typeface="Times New Roman"/>
              </a:rPr>
              <a:t>often </a:t>
            </a:r>
            <a:r>
              <a:rPr sz="2800" spc="-5" dirty="0">
                <a:latin typeface="Times New Roman"/>
                <a:cs typeface="Times New Roman"/>
              </a:rPr>
              <a:t>consists of a fanciful or arbitrary </a:t>
            </a:r>
            <a:r>
              <a:rPr sz="2800" dirty="0">
                <a:latin typeface="Times New Roman"/>
                <a:cs typeface="Times New Roman"/>
              </a:rPr>
              <a:t>sign </a:t>
            </a:r>
            <a:r>
              <a:rPr sz="2800" spc="-10" dirty="0">
                <a:latin typeface="Times New Roman"/>
                <a:cs typeface="Times New Roman"/>
              </a:rPr>
              <a:t>that  may </a:t>
            </a:r>
            <a:r>
              <a:rPr sz="2800" dirty="0">
                <a:latin typeface="Times New Roman"/>
                <a:cs typeface="Times New Roman"/>
              </a:rPr>
              <a:t>be </a:t>
            </a:r>
            <a:r>
              <a:rPr sz="2800" spc="-5" dirty="0">
                <a:latin typeface="Times New Roman"/>
                <a:cs typeface="Times New Roman"/>
              </a:rPr>
              <a:t>used </a:t>
            </a:r>
            <a:r>
              <a:rPr sz="2800" dirty="0">
                <a:latin typeface="Times New Roman"/>
                <a:cs typeface="Times New Roman"/>
              </a:rPr>
              <a:t>by </a:t>
            </a:r>
            <a:r>
              <a:rPr sz="2800" spc="-5" dirty="0">
                <a:latin typeface="Times New Roman"/>
                <a:cs typeface="Times New Roman"/>
              </a:rPr>
              <a:t>its owner </a:t>
            </a:r>
            <a:r>
              <a:rPr sz="2800" dirty="0">
                <a:latin typeface="Times New Roman"/>
                <a:cs typeface="Times New Roman"/>
              </a:rPr>
              <a:t>or </a:t>
            </a:r>
            <a:r>
              <a:rPr sz="2800" spc="-5" dirty="0">
                <a:latin typeface="Times New Roman"/>
                <a:cs typeface="Times New Roman"/>
              </a:rPr>
              <a:t>another person authorized to </a:t>
            </a:r>
            <a:r>
              <a:rPr sz="2800" dirty="0">
                <a:latin typeface="Times New Roman"/>
                <a:cs typeface="Times New Roman"/>
              </a:rPr>
              <a:t>do  so. </a:t>
            </a:r>
            <a:r>
              <a:rPr sz="2800" spc="-5" dirty="0">
                <a:latin typeface="Times New Roman"/>
                <a:cs typeface="Times New Roman"/>
              </a:rPr>
              <a:t>A trademark can </a:t>
            </a:r>
            <a:r>
              <a:rPr sz="2800" dirty="0">
                <a:latin typeface="Times New Roman"/>
                <a:cs typeface="Times New Roman"/>
              </a:rPr>
              <a:t>be </a:t>
            </a:r>
            <a:r>
              <a:rPr sz="2800" spc="-5" dirty="0">
                <a:latin typeface="Times New Roman"/>
                <a:cs typeface="Times New Roman"/>
              </a:rPr>
              <a:t>assigned </a:t>
            </a:r>
            <a:r>
              <a:rPr sz="2800" dirty="0">
                <a:latin typeface="Times New Roman"/>
                <a:cs typeface="Times New Roman"/>
              </a:rPr>
              <a:t>or </a:t>
            </a:r>
            <a:r>
              <a:rPr sz="2800" spc="-5" dirty="0">
                <a:latin typeface="Times New Roman"/>
                <a:cs typeface="Times New Roman"/>
              </a:rPr>
              <a:t>licensed to anyone,  anywhere in </a:t>
            </a:r>
            <a:r>
              <a:rPr sz="2800" dirty="0">
                <a:latin typeface="Times New Roman"/>
                <a:cs typeface="Times New Roman"/>
              </a:rPr>
              <a:t>the world, </a:t>
            </a:r>
            <a:r>
              <a:rPr sz="2800" spc="-5" dirty="0">
                <a:latin typeface="Times New Roman"/>
                <a:cs typeface="Times New Roman"/>
              </a:rPr>
              <a:t>because it is linked to a specific  company and </a:t>
            </a:r>
            <a:r>
              <a:rPr sz="2800" dirty="0">
                <a:latin typeface="Times New Roman"/>
                <a:cs typeface="Times New Roman"/>
              </a:rPr>
              <a:t>not </a:t>
            </a:r>
            <a:r>
              <a:rPr sz="2800" spc="-5" dirty="0">
                <a:latin typeface="Times New Roman"/>
                <a:cs typeface="Times New Roman"/>
              </a:rPr>
              <a:t>to a particular</a:t>
            </a:r>
            <a:r>
              <a:rPr sz="2800" dirty="0">
                <a:latin typeface="Times New Roman"/>
                <a:cs typeface="Times New Roman"/>
              </a:rPr>
              <a:t> </a:t>
            </a:r>
            <a:r>
              <a:rPr sz="2800" spc="-5" dirty="0">
                <a:latin typeface="Times New Roman"/>
                <a:cs typeface="Times New Roman"/>
              </a:rPr>
              <a:t>place.</a:t>
            </a:r>
            <a:endParaRPr sz="2800">
              <a:latin typeface="Times New Roman"/>
              <a:cs typeface="Times New Roman"/>
            </a:endParaRPr>
          </a:p>
          <a:p>
            <a:pPr marL="241300" marR="6985" indent="-228600" algn="just">
              <a:lnSpc>
                <a:spcPts val="3020"/>
              </a:lnSpc>
              <a:spcBef>
                <a:spcPts val="1055"/>
              </a:spcBef>
              <a:buFont typeface="Arial"/>
              <a:buChar char="•"/>
              <a:tabLst>
                <a:tab pos="241300" algn="l"/>
              </a:tabLst>
            </a:pPr>
            <a:r>
              <a:rPr sz="2800" spc="-5" dirty="0">
                <a:latin typeface="Times New Roman"/>
                <a:cs typeface="Times New Roman"/>
              </a:rPr>
              <a:t>In contrast, </a:t>
            </a:r>
            <a:r>
              <a:rPr sz="2800" dirty="0">
                <a:latin typeface="Times New Roman"/>
                <a:cs typeface="Times New Roman"/>
              </a:rPr>
              <a:t>the sign </a:t>
            </a:r>
            <a:r>
              <a:rPr sz="2800" spc="-5" dirty="0">
                <a:latin typeface="Times New Roman"/>
                <a:cs typeface="Times New Roman"/>
              </a:rPr>
              <a:t>used to denote a GI usually corresponds  to </a:t>
            </a:r>
            <a:r>
              <a:rPr sz="2800" dirty="0">
                <a:latin typeface="Times New Roman"/>
                <a:cs typeface="Times New Roman"/>
              </a:rPr>
              <a:t>the </a:t>
            </a:r>
            <a:r>
              <a:rPr sz="2800" spc="-5" dirty="0">
                <a:latin typeface="Times New Roman"/>
                <a:cs typeface="Times New Roman"/>
              </a:rPr>
              <a:t>name </a:t>
            </a:r>
            <a:r>
              <a:rPr sz="2800" dirty="0">
                <a:latin typeface="Times New Roman"/>
                <a:cs typeface="Times New Roman"/>
              </a:rPr>
              <a:t>of the </a:t>
            </a:r>
            <a:r>
              <a:rPr sz="2800" spc="-5" dirty="0">
                <a:latin typeface="Times New Roman"/>
                <a:cs typeface="Times New Roman"/>
              </a:rPr>
              <a:t>place </a:t>
            </a:r>
            <a:r>
              <a:rPr sz="2800" dirty="0">
                <a:latin typeface="Times New Roman"/>
                <a:cs typeface="Times New Roman"/>
              </a:rPr>
              <a:t>of </a:t>
            </a:r>
            <a:r>
              <a:rPr sz="2800" spc="-5" dirty="0">
                <a:latin typeface="Times New Roman"/>
                <a:cs typeface="Times New Roman"/>
              </a:rPr>
              <a:t>origin </a:t>
            </a:r>
            <a:r>
              <a:rPr sz="2800" dirty="0">
                <a:latin typeface="Times New Roman"/>
                <a:cs typeface="Times New Roman"/>
              </a:rPr>
              <a:t>of </a:t>
            </a:r>
            <a:r>
              <a:rPr sz="2800" spc="-5" dirty="0">
                <a:latin typeface="Times New Roman"/>
                <a:cs typeface="Times New Roman"/>
              </a:rPr>
              <a:t>the good, </a:t>
            </a:r>
            <a:r>
              <a:rPr sz="2800" dirty="0">
                <a:latin typeface="Times New Roman"/>
                <a:cs typeface="Times New Roman"/>
              </a:rPr>
              <a:t>or </a:t>
            </a:r>
            <a:r>
              <a:rPr sz="2800" spc="-5" dirty="0">
                <a:latin typeface="Times New Roman"/>
                <a:cs typeface="Times New Roman"/>
              </a:rPr>
              <a:t>to </a:t>
            </a:r>
            <a:r>
              <a:rPr sz="2800" dirty="0">
                <a:latin typeface="Times New Roman"/>
                <a:cs typeface="Times New Roman"/>
              </a:rPr>
              <a:t>the </a:t>
            </a:r>
            <a:r>
              <a:rPr sz="2800" spc="-10" dirty="0">
                <a:latin typeface="Times New Roman"/>
                <a:cs typeface="Times New Roman"/>
              </a:rPr>
              <a:t>name  </a:t>
            </a:r>
            <a:r>
              <a:rPr sz="2800" dirty="0">
                <a:latin typeface="Times New Roman"/>
                <a:cs typeface="Times New Roman"/>
              </a:rPr>
              <a:t>by </a:t>
            </a:r>
            <a:r>
              <a:rPr sz="2800" spc="-5" dirty="0">
                <a:latin typeface="Times New Roman"/>
                <a:cs typeface="Times New Roman"/>
              </a:rPr>
              <a:t>which </a:t>
            </a:r>
            <a:r>
              <a:rPr sz="2800" dirty="0">
                <a:latin typeface="Times New Roman"/>
                <a:cs typeface="Times New Roman"/>
              </a:rPr>
              <a:t>the good </a:t>
            </a:r>
            <a:r>
              <a:rPr sz="2800" spc="-5" dirty="0">
                <a:latin typeface="Times New Roman"/>
                <a:cs typeface="Times New Roman"/>
              </a:rPr>
              <a:t>is known in that</a:t>
            </a:r>
            <a:r>
              <a:rPr sz="2800" spc="-35" dirty="0">
                <a:latin typeface="Times New Roman"/>
                <a:cs typeface="Times New Roman"/>
              </a:rPr>
              <a:t> </a:t>
            </a:r>
            <a:r>
              <a:rPr sz="2800" spc="-5" dirty="0">
                <a:latin typeface="Times New Roman"/>
                <a:cs typeface="Times New Roman"/>
              </a:rPr>
              <a:t>place.</a:t>
            </a:r>
            <a:endParaRPr sz="2800">
              <a:latin typeface="Times New Roman"/>
              <a:cs typeface="Times New Roman"/>
            </a:endParaRPr>
          </a:p>
          <a:p>
            <a:pPr marL="241300" marR="5080" indent="-228600" algn="just">
              <a:lnSpc>
                <a:spcPct val="90000"/>
              </a:lnSpc>
              <a:spcBef>
                <a:spcPts val="960"/>
              </a:spcBef>
              <a:buFont typeface="Arial"/>
              <a:buChar char="•"/>
              <a:tabLst>
                <a:tab pos="241300" algn="l"/>
              </a:tabLst>
            </a:pPr>
            <a:r>
              <a:rPr sz="2800" spc="-5" dirty="0">
                <a:latin typeface="Times New Roman"/>
                <a:cs typeface="Times New Roman"/>
              </a:rPr>
              <a:t>A GI </a:t>
            </a:r>
            <a:r>
              <a:rPr sz="2800" spc="-10" dirty="0">
                <a:latin typeface="Times New Roman"/>
                <a:cs typeface="Times New Roman"/>
              </a:rPr>
              <a:t>may </a:t>
            </a:r>
            <a:r>
              <a:rPr sz="2800" spc="-5" dirty="0">
                <a:latin typeface="Times New Roman"/>
                <a:cs typeface="Times New Roman"/>
              </a:rPr>
              <a:t>be used </a:t>
            </a:r>
            <a:r>
              <a:rPr sz="2800" spc="-10" dirty="0">
                <a:latin typeface="Times New Roman"/>
                <a:cs typeface="Times New Roman"/>
              </a:rPr>
              <a:t>by </a:t>
            </a:r>
            <a:r>
              <a:rPr sz="2800" spc="-5" dirty="0">
                <a:latin typeface="Times New Roman"/>
                <a:cs typeface="Times New Roman"/>
              </a:rPr>
              <a:t>all persons who, in the area of </a:t>
            </a:r>
            <a:r>
              <a:rPr sz="2800" dirty="0">
                <a:latin typeface="Times New Roman"/>
                <a:cs typeface="Times New Roman"/>
              </a:rPr>
              <a:t>origin,  </a:t>
            </a:r>
            <a:r>
              <a:rPr sz="2800" spc="-5" dirty="0">
                <a:latin typeface="Times New Roman"/>
                <a:cs typeface="Times New Roman"/>
              </a:rPr>
              <a:t>produce the </a:t>
            </a:r>
            <a:r>
              <a:rPr sz="2800" dirty="0">
                <a:latin typeface="Times New Roman"/>
                <a:cs typeface="Times New Roman"/>
              </a:rPr>
              <a:t>good </a:t>
            </a:r>
            <a:r>
              <a:rPr sz="2800" spc="-5" dirty="0">
                <a:latin typeface="Times New Roman"/>
                <a:cs typeface="Times New Roman"/>
              </a:rPr>
              <a:t>according to specified standards. </a:t>
            </a:r>
            <a:r>
              <a:rPr sz="2800" spc="-20" dirty="0">
                <a:latin typeface="Times New Roman"/>
                <a:cs typeface="Times New Roman"/>
              </a:rPr>
              <a:t>However,  </a:t>
            </a:r>
            <a:r>
              <a:rPr sz="2800" spc="-5" dirty="0">
                <a:latin typeface="Times New Roman"/>
                <a:cs typeface="Times New Roman"/>
              </a:rPr>
              <a:t>because </a:t>
            </a:r>
            <a:r>
              <a:rPr sz="2800" dirty="0">
                <a:latin typeface="Times New Roman"/>
                <a:cs typeface="Times New Roman"/>
              </a:rPr>
              <a:t>of </a:t>
            </a:r>
            <a:r>
              <a:rPr sz="2800" spc="-5" dirty="0">
                <a:latin typeface="Times New Roman"/>
                <a:cs typeface="Times New Roman"/>
              </a:rPr>
              <a:t>its link with the place </a:t>
            </a:r>
            <a:r>
              <a:rPr sz="2800" dirty="0">
                <a:latin typeface="Times New Roman"/>
                <a:cs typeface="Times New Roman"/>
              </a:rPr>
              <a:t>of </a:t>
            </a:r>
            <a:r>
              <a:rPr sz="2800" spc="-5" dirty="0">
                <a:latin typeface="Times New Roman"/>
                <a:cs typeface="Times New Roman"/>
              </a:rPr>
              <a:t>origin, a GI cannot </a:t>
            </a:r>
            <a:r>
              <a:rPr sz="2800" dirty="0">
                <a:latin typeface="Times New Roman"/>
                <a:cs typeface="Times New Roman"/>
              </a:rPr>
              <a:t>be  </a:t>
            </a:r>
            <a:r>
              <a:rPr sz="2800" spc="-5" dirty="0">
                <a:latin typeface="Times New Roman"/>
                <a:cs typeface="Times New Roman"/>
              </a:rPr>
              <a:t>assigned </a:t>
            </a:r>
            <a:r>
              <a:rPr sz="2800" dirty="0">
                <a:latin typeface="Times New Roman"/>
                <a:cs typeface="Times New Roman"/>
              </a:rPr>
              <a:t>or </a:t>
            </a:r>
            <a:r>
              <a:rPr sz="2800" spc="-5" dirty="0">
                <a:latin typeface="Times New Roman"/>
                <a:cs typeface="Times New Roman"/>
              </a:rPr>
              <a:t>licensed to someone outside that place </a:t>
            </a:r>
            <a:r>
              <a:rPr sz="2800" dirty="0">
                <a:latin typeface="Times New Roman"/>
                <a:cs typeface="Times New Roman"/>
              </a:rPr>
              <a:t>or not  belonging </a:t>
            </a:r>
            <a:r>
              <a:rPr sz="2800" spc="-5" dirty="0">
                <a:latin typeface="Times New Roman"/>
                <a:cs typeface="Times New Roman"/>
              </a:rPr>
              <a:t>to the group of authorized</a:t>
            </a:r>
            <a:r>
              <a:rPr sz="2800" spc="-40" dirty="0">
                <a:latin typeface="Times New Roman"/>
                <a:cs typeface="Times New Roman"/>
              </a:rPr>
              <a:t> </a:t>
            </a:r>
            <a:r>
              <a:rPr sz="2800" dirty="0">
                <a:latin typeface="Times New Roman"/>
                <a:cs typeface="Times New Roman"/>
              </a:rPr>
              <a:t>producers.</a:t>
            </a:r>
            <a:endParaRPr sz="2800">
              <a:latin typeface="Times New Roman"/>
              <a:cs typeface="Times New Roman"/>
            </a:endParaRPr>
          </a:p>
        </p:txBody>
      </p:sp>
    </p:spTree>
    <p:extLst>
      <p:ext uri="{BB962C8B-B14F-4D97-AF65-F5344CB8AC3E}">
        <p14:creationId xmlns:p14="http://schemas.microsoft.com/office/powerpoint/2010/main" val="2834928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02740" y="1"/>
            <a:ext cx="8988425" cy="5381088"/>
          </a:xfrm>
          <a:prstGeom prst="rect">
            <a:avLst/>
          </a:prstGeom>
        </p:spPr>
        <p:txBody>
          <a:bodyPr vert="horz" wrap="square" lIns="0" tIns="94615" rIns="0" bIns="0" rtlCol="0">
            <a:spAutoFit/>
          </a:bodyPr>
          <a:lstStyle/>
          <a:p>
            <a:pPr marL="12700" marR="6350" algn="just">
              <a:lnSpc>
                <a:spcPts val="2690"/>
              </a:lnSpc>
              <a:spcBef>
                <a:spcPts val="745"/>
              </a:spcBef>
              <a:tabLst>
                <a:tab pos="241300" algn="l"/>
              </a:tabLst>
            </a:pPr>
            <a:r>
              <a:rPr lang="en-US" sz="2400" b="1" i="1" spc="-5" dirty="0" smtClean="0">
                <a:solidFill>
                  <a:srgbClr val="44536A"/>
                </a:solidFill>
                <a:latin typeface="Times New Roman"/>
                <a:cs typeface="Times New Roman"/>
              </a:rPr>
              <a:t>			 	</a:t>
            </a:r>
            <a:r>
              <a:rPr lang="en-US" sz="2400" b="1" spc="-5" dirty="0" smtClean="0">
                <a:solidFill>
                  <a:srgbClr val="44536A"/>
                </a:solidFill>
                <a:latin typeface="Times New Roman"/>
                <a:cs typeface="Times New Roman"/>
              </a:rPr>
              <a:t>Appellations </a:t>
            </a:r>
            <a:r>
              <a:rPr lang="en-US" sz="2400" b="1" dirty="0" smtClean="0">
                <a:solidFill>
                  <a:srgbClr val="44536A"/>
                </a:solidFill>
                <a:latin typeface="Times New Roman"/>
                <a:cs typeface="Times New Roman"/>
              </a:rPr>
              <a:t>of </a:t>
            </a:r>
            <a:r>
              <a:rPr lang="en-US" sz="2400" b="1" spc="-5" dirty="0" smtClean="0">
                <a:solidFill>
                  <a:srgbClr val="44536A"/>
                </a:solidFill>
                <a:latin typeface="Times New Roman"/>
                <a:cs typeface="Times New Roman"/>
              </a:rPr>
              <a:t>origin </a:t>
            </a:r>
          </a:p>
          <a:p>
            <a:pPr marL="241300" marR="6350" indent="-228600" algn="just">
              <a:lnSpc>
                <a:spcPts val="2690"/>
              </a:lnSpc>
              <a:spcBef>
                <a:spcPts val="745"/>
              </a:spcBef>
              <a:buFont typeface="Arial"/>
              <a:buChar char="•"/>
              <a:tabLst>
                <a:tab pos="241300" algn="l"/>
              </a:tabLst>
            </a:pPr>
            <a:r>
              <a:rPr sz="2400" b="1" i="1" spc="-5" dirty="0" smtClean="0">
                <a:solidFill>
                  <a:srgbClr val="44536A"/>
                </a:solidFill>
                <a:latin typeface="Times New Roman"/>
                <a:cs typeface="Times New Roman"/>
              </a:rPr>
              <a:t>Appellations </a:t>
            </a:r>
            <a:r>
              <a:rPr sz="2400" b="1" i="1" dirty="0">
                <a:solidFill>
                  <a:srgbClr val="44536A"/>
                </a:solidFill>
                <a:latin typeface="Times New Roman"/>
                <a:cs typeface="Times New Roman"/>
              </a:rPr>
              <a:t>of </a:t>
            </a:r>
            <a:r>
              <a:rPr sz="2400" b="1" i="1" spc="-5" dirty="0">
                <a:solidFill>
                  <a:srgbClr val="44536A"/>
                </a:solidFill>
                <a:latin typeface="Times New Roman"/>
                <a:cs typeface="Times New Roman"/>
              </a:rPr>
              <a:t>origin </a:t>
            </a:r>
            <a:r>
              <a:rPr sz="2400" spc="-5" dirty="0">
                <a:latin typeface="Times New Roman"/>
                <a:cs typeface="Times New Roman"/>
              </a:rPr>
              <a:t>are a special kind </a:t>
            </a:r>
            <a:r>
              <a:rPr sz="2400" dirty="0">
                <a:latin typeface="Times New Roman"/>
                <a:cs typeface="Times New Roman"/>
              </a:rPr>
              <a:t>of GI. </a:t>
            </a:r>
            <a:r>
              <a:rPr sz="2400" spc="-5" dirty="0">
                <a:latin typeface="Times New Roman"/>
                <a:cs typeface="Times New Roman"/>
              </a:rPr>
              <a:t>The </a:t>
            </a:r>
            <a:r>
              <a:rPr sz="2400" dirty="0">
                <a:latin typeface="Times New Roman"/>
                <a:cs typeface="Times New Roman"/>
              </a:rPr>
              <a:t>term </a:t>
            </a:r>
            <a:r>
              <a:rPr sz="2400" spc="5" dirty="0">
                <a:latin typeface="Times New Roman"/>
                <a:cs typeface="Times New Roman"/>
              </a:rPr>
              <a:t>is  </a:t>
            </a:r>
            <a:r>
              <a:rPr sz="2400" spc="-5" dirty="0">
                <a:latin typeface="Times New Roman"/>
                <a:cs typeface="Times New Roman"/>
              </a:rPr>
              <a:t>used </a:t>
            </a:r>
            <a:r>
              <a:rPr sz="2400" spc="-10" dirty="0">
                <a:latin typeface="Times New Roman"/>
                <a:cs typeface="Times New Roman"/>
              </a:rPr>
              <a:t>in the </a:t>
            </a:r>
            <a:r>
              <a:rPr sz="2400" spc="-5" dirty="0">
                <a:latin typeface="Times New Roman"/>
                <a:cs typeface="Times New Roman"/>
              </a:rPr>
              <a:t>Paris Convention and defined </a:t>
            </a:r>
            <a:r>
              <a:rPr sz="2400" spc="-10" dirty="0">
                <a:latin typeface="Times New Roman"/>
                <a:cs typeface="Times New Roman"/>
              </a:rPr>
              <a:t>in the </a:t>
            </a:r>
            <a:r>
              <a:rPr sz="2400" dirty="0">
                <a:latin typeface="Times New Roman"/>
                <a:cs typeface="Times New Roman"/>
              </a:rPr>
              <a:t>Lisbon  </a:t>
            </a:r>
            <a:r>
              <a:rPr sz="2400" spc="-5" dirty="0">
                <a:latin typeface="Times New Roman"/>
                <a:cs typeface="Times New Roman"/>
              </a:rPr>
              <a:t>Agreement.</a:t>
            </a:r>
            <a:endParaRPr sz="2400" dirty="0">
              <a:latin typeface="Times New Roman"/>
              <a:cs typeface="Times New Roman"/>
            </a:endParaRPr>
          </a:p>
          <a:p>
            <a:pPr marL="241300" indent="-228600" algn="just">
              <a:spcBef>
                <a:spcPts val="355"/>
              </a:spcBef>
              <a:buFont typeface="Arial"/>
              <a:buChar char="•"/>
              <a:tabLst>
                <a:tab pos="241300" algn="l"/>
              </a:tabLst>
            </a:pPr>
            <a:r>
              <a:rPr sz="2400" spc="-5" dirty="0">
                <a:latin typeface="Times New Roman"/>
                <a:cs typeface="Times New Roman"/>
              </a:rPr>
              <a:t>It consists </a:t>
            </a:r>
            <a:r>
              <a:rPr sz="2400" dirty="0">
                <a:latin typeface="Times New Roman"/>
                <a:cs typeface="Times New Roman"/>
              </a:rPr>
              <a:t>of the </a:t>
            </a:r>
            <a:r>
              <a:rPr sz="2400" spc="-10" dirty="0">
                <a:latin typeface="Times New Roman"/>
                <a:cs typeface="Times New Roman"/>
              </a:rPr>
              <a:t>name </a:t>
            </a:r>
            <a:r>
              <a:rPr sz="2400" dirty="0">
                <a:latin typeface="Times New Roman"/>
                <a:cs typeface="Times New Roman"/>
              </a:rPr>
              <a:t>of the </a:t>
            </a:r>
            <a:r>
              <a:rPr sz="2400" spc="-20" dirty="0">
                <a:latin typeface="Times New Roman"/>
                <a:cs typeface="Times New Roman"/>
              </a:rPr>
              <a:t>product’s </a:t>
            </a:r>
            <a:r>
              <a:rPr sz="2400" spc="-5" dirty="0">
                <a:latin typeface="Times New Roman"/>
                <a:cs typeface="Times New Roman"/>
              </a:rPr>
              <a:t>place </a:t>
            </a:r>
            <a:r>
              <a:rPr sz="2400" dirty="0">
                <a:latin typeface="Times New Roman"/>
                <a:cs typeface="Times New Roman"/>
              </a:rPr>
              <a:t>of</a:t>
            </a:r>
            <a:r>
              <a:rPr sz="2400" spc="-5" dirty="0">
                <a:latin typeface="Times New Roman"/>
                <a:cs typeface="Times New Roman"/>
              </a:rPr>
              <a:t> </a:t>
            </a:r>
            <a:r>
              <a:rPr sz="2400" dirty="0">
                <a:latin typeface="Times New Roman"/>
                <a:cs typeface="Times New Roman"/>
              </a:rPr>
              <a:t>origin.</a:t>
            </a:r>
          </a:p>
          <a:p>
            <a:pPr marL="241300" marR="5715" indent="-228600" algn="just">
              <a:lnSpc>
                <a:spcPct val="80000"/>
              </a:lnSpc>
              <a:spcBef>
                <a:spcPts val="994"/>
              </a:spcBef>
              <a:buFont typeface="Arial"/>
              <a:buChar char="•"/>
              <a:tabLst>
                <a:tab pos="241300" algn="l"/>
              </a:tabLst>
            </a:pPr>
            <a:r>
              <a:rPr sz="2400" spc="-20" dirty="0">
                <a:latin typeface="Times New Roman"/>
                <a:cs typeface="Times New Roman"/>
              </a:rPr>
              <a:t>However, </a:t>
            </a:r>
            <a:r>
              <a:rPr sz="2400" spc="-5" dirty="0">
                <a:latin typeface="Times New Roman"/>
                <a:cs typeface="Times New Roman"/>
              </a:rPr>
              <a:t>it is interesting to note that a number of </a:t>
            </a:r>
            <a:r>
              <a:rPr sz="2400" dirty="0">
                <a:latin typeface="Times New Roman"/>
                <a:cs typeface="Times New Roman"/>
              </a:rPr>
              <a:t>traditional  </a:t>
            </a:r>
            <a:r>
              <a:rPr sz="2400" spc="-5" dirty="0">
                <a:latin typeface="Times New Roman"/>
                <a:cs typeface="Times New Roman"/>
              </a:rPr>
              <a:t>indications that are not place </a:t>
            </a:r>
            <a:r>
              <a:rPr sz="2400" spc="-10" dirty="0">
                <a:latin typeface="Times New Roman"/>
                <a:cs typeface="Times New Roman"/>
              </a:rPr>
              <a:t>names, </a:t>
            </a:r>
            <a:r>
              <a:rPr sz="2400" spc="-5" dirty="0">
                <a:latin typeface="Times New Roman"/>
                <a:cs typeface="Times New Roman"/>
              </a:rPr>
              <a:t>but refer to a </a:t>
            </a:r>
            <a:r>
              <a:rPr sz="2400" dirty="0">
                <a:latin typeface="Times New Roman"/>
                <a:cs typeface="Times New Roman"/>
              </a:rPr>
              <a:t>product </a:t>
            </a:r>
            <a:r>
              <a:rPr sz="2400" spc="-5" dirty="0">
                <a:latin typeface="Times New Roman"/>
                <a:cs typeface="Times New Roman"/>
              </a:rPr>
              <a:t>in  connection with a </a:t>
            </a:r>
            <a:r>
              <a:rPr sz="2400" spc="-10" dirty="0">
                <a:latin typeface="Times New Roman"/>
                <a:cs typeface="Times New Roman"/>
              </a:rPr>
              <a:t>place, </a:t>
            </a:r>
            <a:r>
              <a:rPr sz="2400" spc="-5" dirty="0">
                <a:latin typeface="Times New Roman"/>
                <a:cs typeface="Times New Roman"/>
              </a:rPr>
              <a:t>are protected </a:t>
            </a:r>
            <a:r>
              <a:rPr sz="2400" spc="-10" dirty="0">
                <a:latin typeface="Times New Roman"/>
                <a:cs typeface="Times New Roman"/>
              </a:rPr>
              <a:t>as </a:t>
            </a:r>
            <a:r>
              <a:rPr sz="2400" spc="-5" dirty="0">
                <a:latin typeface="Times New Roman"/>
                <a:cs typeface="Times New Roman"/>
              </a:rPr>
              <a:t>appellations </a:t>
            </a:r>
            <a:r>
              <a:rPr sz="2400" spc="-15" dirty="0">
                <a:latin typeface="Times New Roman"/>
                <a:cs typeface="Times New Roman"/>
              </a:rPr>
              <a:t>of  </a:t>
            </a:r>
            <a:r>
              <a:rPr sz="2400" spc="-5" dirty="0">
                <a:latin typeface="Times New Roman"/>
                <a:cs typeface="Times New Roman"/>
              </a:rPr>
              <a:t>origin under </a:t>
            </a:r>
            <a:r>
              <a:rPr sz="2400" dirty="0">
                <a:latin typeface="Times New Roman"/>
                <a:cs typeface="Times New Roman"/>
              </a:rPr>
              <a:t>the </a:t>
            </a:r>
            <a:r>
              <a:rPr sz="2400" spc="-5" dirty="0">
                <a:latin typeface="Times New Roman"/>
                <a:cs typeface="Times New Roman"/>
              </a:rPr>
              <a:t>Lisbon Agreement (eg: Reblochon (cheese)  and </a:t>
            </a:r>
            <a:r>
              <a:rPr sz="2400" spc="-35" dirty="0">
                <a:latin typeface="Times New Roman"/>
                <a:cs typeface="Times New Roman"/>
              </a:rPr>
              <a:t>Vinho </a:t>
            </a:r>
            <a:r>
              <a:rPr sz="2400" spc="-70" dirty="0">
                <a:latin typeface="Times New Roman"/>
                <a:cs typeface="Times New Roman"/>
              </a:rPr>
              <a:t>Verde </a:t>
            </a:r>
            <a:r>
              <a:rPr sz="2400" spc="-5" dirty="0">
                <a:latin typeface="Times New Roman"/>
                <a:cs typeface="Times New Roman"/>
              </a:rPr>
              <a:t>(green wine)).</a:t>
            </a:r>
            <a:endParaRPr sz="2400" dirty="0">
              <a:latin typeface="Times New Roman"/>
              <a:cs typeface="Times New Roman"/>
            </a:endParaRPr>
          </a:p>
          <a:p>
            <a:pPr marL="241300" marR="5080" indent="-228600" algn="just">
              <a:lnSpc>
                <a:spcPts val="2690"/>
              </a:lnSpc>
              <a:spcBef>
                <a:spcPts val="969"/>
              </a:spcBef>
              <a:buFont typeface="Arial"/>
              <a:buChar char="•"/>
              <a:tabLst>
                <a:tab pos="241300" algn="l"/>
              </a:tabLst>
            </a:pPr>
            <a:r>
              <a:rPr sz="2400" spc="-5" dirty="0">
                <a:latin typeface="Times New Roman"/>
                <a:cs typeface="Times New Roman"/>
              </a:rPr>
              <a:t>Both appellations </a:t>
            </a:r>
            <a:r>
              <a:rPr sz="2400" dirty="0">
                <a:latin typeface="Times New Roman"/>
                <a:cs typeface="Times New Roman"/>
              </a:rPr>
              <a:t>of origin </a:t>
            </a:r>
            <a:r>
              <a:rPr sz="2400" spc="-5" dirty="0">
                <a:latin typeface="Times New Roman"/>
                <a:cs typeface="Times New Roman"/>
              </a:rPr>
              <a:t>and GIs </a:t>
            </a:r>
            <a:r>
              <a:rPr sz="2400" dirty="0">
                <a:latin typeface="Times New Roman"/>
                <a:cs typeface="Times New Roman"/>
              </a:rPr>
              <a:t>both require </a:t>
            </a:r>
            <a:r>
              <a:rPr sz="2400" spc="-5" dirty="0">
                <a:latin typeface="Times New Roman"/>
                <a:cs typeface="Times New Roman"/>
              </a:rPr>
              <a:t>a qualitative  link between </a:t>
            </a:r>
            <a:r>
              <a:rPr sz="2400" dirty="0">
                <a:latin typeface="Times New Roman"/>
                <a:cs typeface="Times New Roman"/>
              </a:rPr>
              <a:t>the </a:t>
            </a:r>
            <a:r>
              <a:rPr sz="2400" spc="-5" dirty="0">
                <a:latin typeface="Times New Roman"/>
                <a:cs typeface="Times New Roman"/>
              </a:rPr>
              <a:t>product </a:t>
            </a:r>
            <a:r>
              <a:rPr sz="2400" spc="-10" dirty="0">
                <a:latin typeface="Times New Roman"/>
                <a:cs typeface="Times New Roman"/>
              </a:rPr>
              <a:t>to </a:t>
            </a:r>
            <a:r>
              <a:rPr sz="2400" spc="-5" dirty="0">
                <a:latin typeface="Times New Roman"/>
                <a:cs typeface="Times New Roman"/>
              </a:rPr>
              <a:t>which </a:t>
            </a:r>
            <a:r>
              <a:rPr sz="2400" spc="-10" dirty="0">
                <a:latin typeface="Times New Roman"/>
                <a:cs typeface="Times New Roman"/>
              </a:rPr>
              <a:t>they </a:t>
            </a:r>
            <a:r>
              <a:rPr sz="2400" spc="-5" dirty="0">
                <a:latin typeface="Times New Roman"/>
                <a:cs typeface="Times New Roman"/>
              </a:rPr>
              <a:t>refer and its place </a:t>
            </a:r>
            <a:r>
              <a:rPr sz="2400" spc="-15" dirty="0">
                <a:latin typeface="Times New Roman"/>
                <a:cs typeface="Times New Roman"/>
              </a:rPr>
              <a:t>of </a:t>
            </a:r>
            <a:r>
              <a:rPr sz="2400" spc="670" dirty="0">
                <a:latin typeface="Times New Roman"/>
                <a:cs typeface="Times New Roman"/>
              </a:rPr>
              <a:t> </a:t>
            </a:r>
            <a:r>
              <a:rPr sz="2400" dirty="0">
                <a:latin typeface="Times New Roman"/>
                <a:cs typeface="Times New Roman"/>
              </a:rPr>
              <a:t>origin.</a:t>
            </a:r>
          </a:p>
          <a:p>
            <a:pPr marL="241300" marR="5715" indent="-228600" algn="just">
              <a:lnSpc>
                <a:spcPct val="80000"/>
              </a:lnSpc>
              <a:spcBef>
                <a:spcPts val="1030"/>
              </a:spcBef>
              <a:buFont typeface="Arial"/>
              <a:buChar char="•"/>
              <a:tabLst>
                <a:tab pos="241300" algn="l"/>
              </a:tabLst>
            </a:pPr>
            <a:r>
              <a:rPr sz="2400" spc="-5" dirty="0">
                <a:latin typeface="Times New Roman"/>
                <a:cs typeface="Times New Roman"/>
              </a:rPr>
              <a:t>Both inform consumers about a </a:t>
            </a:r>
            <a:r>
              <a:rPr sz="2400" spc="-20" dirty="0">
                <a:latin typeface="Times New Roman"/>
                <a:cs typeface="Times New Roman"/>
              </a:rPr>
              <a:t>product’s </a:t>
            </a:r>
            <a:r>
              <a:rPr sz="2400" spc="-5" dirty="0">
                <a:latin typeface="Times New Roman"/>
                <a:cs typeface="Times New Roman"/>
              </a:rPr>
              <a:t>geographical  </a:t>
            </a:r>
            <a:r>
              <a:rPr sz="2400" dirty="0">
                <a:latin typeface="Times New Roman"/>
                <a:cs typeface="Times New Roman"/>
              </a:rPr>
              <a:t>origin </a:t>
            </a:r>
            <a:r>
              <a:rPr sz="2400" spc="-5" dirty="0">
                <a:latin typeface="Times New Roman"/>
                <a:cs typeface="Times New Roman"/>
              </a:rPr>
              <a:t>and a </a:t>
            </a:r>
            <a:r>
              <a:rPr sz="2400" dirty="0">
                <a:latin typeface="Times New Roman"/>
                <a:cs typeface="Times New Roman"/>
              </a:rPr>
              <a:t>quality </a:t>
            </a:r>
            <a:r>
              <a:rPr sz="2400" spc="-5" dirty="0">
                <a:latin typeface="Times New Roman"/>
                <a:cs typeface="Times New Roman"/>
              </a:rPr>
              <a:t>or characteristic of </a:t>
            </a:r>
            <a:r>
              <a:rPr sz="2400" spc="-10" dirty="0">
                <a:latin typeface="Times New Roman"/>
                <a:cs typeface="Times New Roman"/>
              </a:rPr>
              <a:t>the </a:t>
            </a:r>
            <a:r>
              <a:rPr sz="2400" dirty="0">
                <a:latin typeface="Times New Roman"/>
                <a:cs typeface="Times New Roman"/>
              </a:rPr>
              <a:t>product linked </a:t>
            </a:r>
            <a:r>
              <a:rPr sz="2400" spc="-5" dirty="0">
                <a:latin typeface="Times New Roman"/>
                <a:cs typeface="Times New Roman"/>
              </a:rPr>
              <a:t>to  its place </a:t>
            </a:r>
            <a:r>
              <a:rPr sz="2400" dirty="0">
                <a:latin typeface="Times New Roman"/>
                <a:cs typeface="Times New Roman"/>
              </a:rPr>
              <a:t>of origin. </a:t>
            </a:r>
            <a:r>
              <a:rPr sz="2400" spc="-5" dirty="0">
                <a:latin typeface="Times New Roman"/>
                <a:cs typeface="Times New Roman"/>
              </a:rPr>
              <a:t>The basic </a:t>
            </a:r>
            <a:r>
              <a:rPr sz="2400" spc="-10" dirty="0">
                <a:latin typeface="Times New Roman"/>
                <a:cs typeface="Times New Roman"/>
              </a:rPr>
              <a:t>difference </a:t>
            </a:r>
            <a:r>
              <a:rPr sz="2400" spc="-5" dirty="0">
                <a:latin typeface="Times New Roman"/>
                <a:cs typeface="Times New Roman"/>
              </a:rPr>
              <a:t>between </a:t>
            </a:r>
            <a:r>
              <a:rPr sz="2400" dirty="0">
                <a:latin typeface="Times New Roman"/>
                <a:cs typeface="Times New Roman"/>
              </a:rPr>
              <a:t>the </a:t>
            </a:r>
            <a:r>
              <a:rPr sz="2400" spc="-5" dirty="0">
                <a:latin typeface="Times New Roman"/>
                <a:cs typeface="Times New Roman"/>
              </a:rPr>
              <a:t>two  terms is that </a:t>
            </a:r>
            <a:r>
              <a:rPr sz="2400" dirty="0">
                <a:latin typeface="Times New Roman"/>
                <a:cs typeface="Times New Roman"/>
              </a:rPr>
              <a:t>the </a:t>
            </a:r>
            <a:r>
              <a:rPr sz="2400" spc="-5" dirty="0">
                <a:latin typeface="Times New Roman"/>
                <a:cs typeface="Times New Roman"/>
              </a:rPr>
              <a:t>link with the place </a:t>
            </a:r>
            <a:r>
              <a:rPr sz="2400" dirty="0">
                <a:latin typeface="Times New Roman"/>
                <a:cs typeface="Times New Roman"/>
              </a:rPr>
              <a:t>of </a:t>
            </a:r>
            <a:r>
              <a:rPr sz="2400" spc="-5" dirty="0">
                <a:latin typeface="Times New Roman"/>
                <a:cs typeface="Times New Roman"/>
              </a:rPr>
              <a:t>origin must </a:t>
            </a:r>
            <a:r>
              <a:rPr sz="2400" dirty="0">
                <a:latin typeface="Times New Roman"/>
                <a:cs typeface="Times New Roman"/>
              </a:rPr>
              <a:t>be  </a:t>
            </a:r>
            <a:r>
              <a:rPr sz="2400" spc="-5" dirty="0">
                <a:latin typeface="Times New Roman"/>
                <a:cs typeface="Times New Roman"/>
              </a:rPr>
              <a:t>stronger in </a:t>
            </a:r>
            <a:r>
              <a:rPr sz="2400" dirty="0">
                <a:latin typeface="Times New Roman"/>
                <a:cs typeface="Times New Roman"/>
              </a:rPr>
              <a:t>the </a:t>
            </a:r>
            <a:r>
              <a:rPr sz="2400" spc="-10" dirty="0">
                <a:latin typeface="Times New Roman"/>
                <a:cs typeface="Times New Roman"/>
              </a:rPr>
              <a:t>case </a:t>
            </a:r>
            <a:r>
              <a:rPr sz="2400" dirty="0">
                <a:latin typeface="Times New Roman"/>
                <a:cs typeface="Times New Roman"/>
              </a:rPr>
              <a:t>of </a:t>
            </a:r>
            <a:r>
              <a:rPr sz="2400" spc="-10" dirty="0">
                <a:latin typeface="Times New Roman"/>
                <a:cs typeface="Times New Roman"/>
              </a:rPr>
              <a:t>an </a:t>
            </a:r>
            <a:r>
              <a:rPr sz="2400" spc="-5" dirty="0">
                <a:latin typeface="Times New Roman"/>
                <a:cs typeface="Times New Roman"/>
              </a:rPr>
              <a:t>appellation </a:t>
            </a:r>
            <a:r>
              <a:rPr sz="2400" dirty="0">
                <a:latin typeface="Times New Roman"/>
                <a:cs typeface="Times New Roman"/>
              </a:rPr>
              <a:t>of</a:t>
            </a:r>
            <a:r>
              <a:rPr sz="2400" spc="10" dirty="0">
                <a:latin typeface="Times New Roman"/>
                <a:cs typeface="Times New Roman"/>
              </a:rPr>
              <a:t> </a:t>
            </a:r>
            <a:r>
              <a:rPr sz="2400" dirty="0">
                <a:latin typeface="Times New Roman"/>
                <a:cs typeface="Times New Roman"/>
              </a:rPr>
              <a:t>origin.</a:t>
            </a:r>
          </a:p>
        </p:txBody>
      </p:sp>
    </p:spTree>
    <p:extLst>
      <p:ext uri="{BB962C8B-B14F-4D97-AF65-F5344CB8AC3E}">
        <p14:creationId xmlns:p14="http://schemas.microsoft.com/office/powerpoint/2010/main" val="30906378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47240" y="31496"/>
            <a:ext cx="5176520" cy="452120"/>
          </a:xfrm>
          <a:prstGeom prst="rect">
            <a:avLst/>
          </a:prstGeom>
        </p:spPr>
        <p:txBody>
          <a:bodyPr vert="horz" wrap="square" lIns="0" tIns="12065" rIns="0" bIns="0" rtlCol="0">
            <a:spAutoFit/>
          </a:bodyPr>
          <a:lstStyle/>
          <a:p>
            <a:pPr marL="241300" indent="-228600">
              <a:spcBef>
                <a:spcPts val="95"/>
              </a:spcBef>
              <a:buFont typeface="Arial"/>
              <a:buChar char="•"/>
              <a:tabLst>
                <a:tab pos="241300" algn="l"/>
              </a:tabLst>
            </a:pPr>
            <a:r>
              <a:rPr sz="2800" spc="-5" dirty="0">
                <a:latin typeface="Times New Roman"/>
                <a:cs typeface="Times New Roman"/>
              </a:rPr>
              <a:t>Registration process of GI in</a:t>
            </a:r>
            <a:r>
              <a:rPr sz="2800" spc="-30" dirty="0">
                <a:latin typeface="Times New Roman"/>
                <a:cs typeface="Times New Roman"/>
              </a:rPr>
              <a:t> </a:t>
            </a:r>
            <a:r>
              <a:rPr sz="2800" dirty="0">
                <a:latin typeface="Times New Roman"/>
                <a:cs typeface="Times New Roman"/>
              </a:rPr>
              <a:t>India</a:t>
            </a:r>
            <a:endParaRPr sz="2800">
              <a:latin typeface="Times New Roman"/>
              <a:cs typeface="Times New Roman"/>
            </a:endParaRPr>
          </a:p>
        </p:txBody>
      </p:sp>
      <p:sp>
        <p:nvSpPr>
          <p:cNvPr id="3" name="object 3"/>
          <p:cNvSpPr/>
          <p:nvPr/>
        </p:nvSpPr>
        <p:spPr>
          <a:xfrm>
            <a:off x="2162556" y="640482"/>
            <a:ext cx="8037699" cy="6115297"/>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7925613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02739" y="0"/>
            <a:ext cx="8964930" cy="6798784"/>
          </a:xfrm>
          <a:prstGeom prst="rect">
            <a:avLst/>
          </a:prstGeom>
        </p:spPr>
        <p:txBody>
          <a:bodyPr vert="horz" wrap="square" lIns="0" tIns="12700" rIns="0" bIns="0" rtlCol="0">
            <a:spAutoFit/>
          </a:bodyPr>
          <a:lstStyle/>
          <a:p>
            <a:pPr marL="12700">
              <a:spcBef>
                <a:spcPts val="100"/>
              </a:spcBef>
            </a:pPr>
            <a:r>
              <a:rPr sz="2600" dirty="0">
                <a:solidFill>
                  <a:srgbClr val="2E5496"/>
                </a:solidFill>
                <a:latin typeface="Times New Roman"/>
                <a:cs typeface="Times New Roman"/>
              </a:rPr>
              <a:t>STEP 1 : Filing of</a:t>
            </a:r>
            <a:r>
              <a:rPr sz="2600" spc="-140" dirty="0">
                <a:solidFill>
                  <a:srgbClr val="2E5496"/>
                </a:solidFill>
                <a:latin typeface="Times New Roman"/>
                <a:cs typeface="Times New Roman"/>
              </a:rPr>
              <a:t> </a:t>
            </a:r>
            <a:r>
              <a:rPr sz="2600" spc="-5" dirty="0">
                <a:solidFill>
                  <a:srgbClr val="2E5496"/>
                </a:solidFill>
                <a:latin typeface="Times New Roman"/>
                <a:cs typeface="Times New Roman"/>
              </a:rPr>
              <a:t>application</a:t>
            </a:r>
            <a:endParaRPr sz="2600">
              <a:latin typeface="Times New Roman"/>
              <a:cs typeface="Times New Roman"/>
            </a:endParaRPr>
          </a:p>
          <a:p>
            <a:pPr marL="241300" marR="7620" indent="-228600">
              <a:lnSpc>
                <a:spcPct val="70000"/>
              </a:lnSpc>
              <a:spcBef>
                <a:spcPts val="1000"/>
              </a:spcBef>
              <a:buFont typeface="Arial"/>
              <a:buChar char="•"/>
              <a:tabLst>
                <a:tab pos="241300" algn="l"/>
                <a:tab pos="1216660" algn="l"/>
                <a:tab pos="2117090" algn="l"/>
                <a:tab pos="3312160" algn="l"/>
                <a:tab pos="3848735" algn="l"/>
                <a:tab pos="5301615" algn="l"/>
                <a:tab pos="6275070" algn="l"/>
                <a:tab pos="7254240" algn="l"/>
                <a:tab pos="7787640" algn="l"/>
                <a:tab pos="8671560" algn="l"/>
              </a:tabLst>
            </a:pPr>
            <a:r>
              <a:rPr sz="2600" dirty="0">
                <a:latin typeface="Times New Roman"/>
                <a:cs typeface="Times New Roman"/>
              </a:rPr>
              <a:t>Ple</a:t>
            </a:r>
            <a:r>
              <a:rPr sz="2600" spc="-10" dirty="0">
                <a:latin typeface="Times New Roman"/>
                <a:cs typeface="Times New Roman"/>
              </a:rPr>
              <a:t>a</a:t>
            </a:r>
            <a:r>
              <a:rPr sz="2600" dirty="0">
                <a:latin typeface="Times New Roman"/>
                <a:cs typeface="Times New Roman"/>
              </a:rPr>
              <a:t>se	ch</a:t>
            </a:r>
            <a:r>
              <a:rPr sz="2600" spc="-20" dirty="0">
                <a:latin typeface="Times New Roman"/>
                <a:cs typeface="Times New Roman"/>
              </a:rPr>
              <a:t>e</a:t>
            </a:r>
            <a:r>
              <a:rPr sz="2600" dirty="0">
                <a:latin typeface="Times New Roman"/>
                <a:cs typeface="Times New Roman"/>
              </a:rPr>
              <a:t>ck	whe</a:t>
            </a:r>
            <a:r>
              <a:rPr sz="2600" spc="-15" dirty="0">
                <a:latin typeface="Times New Roman"/>
                <a:cs typeface="Times New Roman"/>
              </a:rPr>
              <a:t>t</a:t>
            </a:r>
            <a:r>
              <a:rPr sz="2600" dirty="0">
                <a:latin typeface="Times New Roman"/>
                <a:cs typeface="Times New Roman"/>
              </a:rPr>
              <a:t>her	the	i</a:t>
            </a:r>
            <a:r>
              <a:rPr sz="2600" spc="-15" dirty="0">
                <a:latin typeface="Times New Roman"/>
                <a:cs typeface="Times New Roman"/>
              </a:rPr>
              <a:t>n</a:t>
            </a:r>
            <a:r>
              <a:rPr sz="2600" dirty="0">
                <a:latin typeface="Times New Roman"/>
                <a:cs typeface="Times New Roman"/>
              </a:rPr>
              <a:t>dic</a:t>
            </a:r>
            <a:r>
              <a:rPr sz="2600" spc="-20" dirty="0">
                <a:latin typeface="Times New Roman"/>
                <a:cs typeface="Times New Roman"/>
              </a:rPr>
              <a:t>a</a:t>
            </a:r>
            <a:r>
              <a:rPr sz="2600" dirty="0">
                <a:latin typeface="Times New Roman"/>
                <a:cs typeface="Times New Roman"/>
              </a:rPr>
              <a:t>t</a:t>
            </a:r>
            <a:r>
              <a:rPr sz="2600" spc="-10" dirty="0">
                <a:latin typeface="Times New Roman"/>
                <a:cs typeface="Times New Roman"/>
              </a:rPr>
              <a:t>i</a:t>
            </a:r>
            <a:r>
              <a:rPr sz="2600" dirty="0">
                <a:latin typeface="Times New Roman"/>
                <a:cs typeface="Times New Roman"/>
              </a:rPr>
              <a:t>on	</a:t>
            </a:r>
            <a:r>
              <a:rPr sz="2600" spc="-20" dirty="0">
                <a:latin typeface="Times New Roman"/>
                <a:cs typeface="Times New Roman"/>
              </a:rPr>
              <a:t>c</a:t>
            </a:r>
            <a:r>
              <a:rPr sz="2600" dirty="0">
                <a:latin typeface="Times New Roman"/>
                <a:cs typeface="Times New Roman"/>
              </a:rPr>
              <a:t>om</a:t>
            </a:r>
            <a:r>
              <a:rPr sz="2600" spc="-10" dirty="0">
                <a:latin typeface="Times New Roman"/>
                <a:cs typeface="Times New Roman"/>
              </a:rPr>
              <a:t>e</a:t>
            </a:r>
            <a:r>
              <a:rPr sz="2600" dirty="0">
                <a:latin typeface="Times New Roman"/>
                <a:cs typeface="Times New Roman"/>
              </a:rPr>
              <a:t>s	within	t</a:t>
            </a:r>
            <a:r>
              <a:rPr sz="2600" spc="-15" dirty="0">
                <a:latin typeface="Times New Roman"/>
                <a:cs typeface="Times New Roman"/>
              </a:rPr>
              <a:t>h</a:t>
            </a:r>
            <a:r>
              <a:rPr sz="2600" dirty="0">
                <a:latin typeface="Times New Roman"/>
                <a:cs typeface="Times New Roman"/>
              </a:rPr>
              <a:t>e	a</a:t>
            </a:r>
            <a:r>
              <a:rPr sz="2600" spc="-15" dirty="0">
                <a:latin typeface="Times New Roman"/>
                <a:cs typeface="Times New Roman"/>
              </a:rPr>
              <a:t>m</a:t>
            </a:r>
            <a:r>
              <a:rPr sz="2600" dirty="0">
                <a:latin typeface="Times New Roman"/>
                <a:cs typeface="Times New Roman"/>
              </a:rPr>
              <a:t>bit	</a:t>
            </a:r>
            <a:r>
              <a:rPr sz="2600" spc="5" dirty="0">
                <a:latin typeface="Times New Roman"/>
                <a:cs typeface="Times New Roman"/>
              </a:rPr>
              <a:t>of  </a:t>
            </a:r>
            <a:r>
              <a:rPr sz="2600" dirty="0">
                <a:latin typeface="Times New Roman"/>
                <a:cs typeface="Times New Roman"/>
              </a:rPr>
              <a:t>the definition of a Gl under </a:t>
            </a:r>
            <a:r>
              <a:rPr sz="2600" spc="-5" dirty="0">
                <a:latin typeface="Times New Roman"/>
                <a:cs typeface="Times New Roman"/>
              </a:rPr>
              <a:t>section</a:t>
            </a:r>
            <a:r>
              <a:rPr sz="2600" spc="-90" dirty="0">
                <a:latin typeface="Times New Roman"/>
                <a:cs typeface="Times New Roman"/>
              </a:rPr>
              <a:t> </a:t>
            </a:r>
            <a:r>
              <a:rPr sz="2600" spc="-5" dirty="0">
                <a:latin typeface="Times New Roman"/>
                <a:cs typeface="Times New Roman"/>
              </a:rPr>
              <a:t>2(1)(e).</a:t>
            </a:r>
            <a:endParaRPr sz="2600">
              <a:latin typeface="Times New Roman"/>
              <a:cs typeface="Times New Roman"/>
            </a:endParaRPr>
          </a:p>
          <a:p>
            <a:pPr marL="241300" indent="-228600">
              <a:lnSpc>
                <a:spcPts val="2650"/>
              </a:lnSpc>
              <a:spcBef>
                <a:spcPts val="60"/>
              </a:spcBef>
              <a:buFont typeface="Arial"/>
              <a:buChar char="•"/>
              <a:tabLst>
                <a:tab pos="241300" algn="l"/>
                <a:tab pos="887094" algn="l"/>
                <a:tab pos="2487295" algn="l"/>
                <a:tab pos="2896235" algn="l"/>
                <a:tab pos="4037965" algn="l"/>
                <a:tab pos="4446270" algn="l"/>
                <a:tab pos="5880735" algn="l"/>
                <a:tab pos="6287770" algn="l"/>
                <a:tab pos="6898640" algn="l"/>
                <a:tab pos="8674735" algn="l"/>
              </a:tabLst>
            </a:pPr>
            <a:r>
              <a:rPr sz="2600" dirty="0">
                <a:latin typeface="Times New Roman"/>
                <a:cs typeface="Times New Roman"/>
              </a:rPr>
              <a:t>The	a</a:t>
            </a:r>
            <a:r>
              <a:rPr sz="2600" spc="-15" dirty="0">
                <a:latin typeface="Times New Roman"/>
                <a:cs typeface="Times New Roman"/>
              </a:rPr>
              <a:t>s</a:t>
            </a:r>
            <a:r>
              <a:rPr sz="2600" dirty="0">
                <a:latin typeface="Times New Roman"/>
                <a:cs typeface="Times New Roman"/>
              </a:rPr>
              <a:t>soci</a:t>
            </a:r>
            <a:r>
              <a:rPr sz="2600" spc="-15" dirty="0">
                <a:latin typeface="Times New Roman"/>
                <a:cs typeface="Times New Roman"/>
              </a:rPr>
              <a:t>a</a:t>
            </a:r>
            <a:r>
              <a:rPr sz="2600" dirty="0">
                <a:latin typeface="Times New Roman"/>
                <a:cs typeface="Times New Roman"/>
              </a:rPr>
              <a:t>t</a:t>
            </a:r>
            <a:r>
              <a:rPr sz="2600" spc="-10" dirty="0">
                <a:latin typeface="Times New Roman"/>
                <a:cs typeface="Times New Roman"/>
              </a:rPr>
              <a:t>i</a:t>
            </a:r>
            <a:r>
              <a:rPr sz="2600" dirty="0">
                <a:latin typeface="Times New Roman"/>
                <a:cs typeface="Times New Roman"/>
              </a:rPr>
              <a:t>on	</a:t>
            </a:r>
            <a:r>
              <a:rPr sz="2600" spc="5" dirty="0">
                <a:latin typeface="Times New Roman"/>
                <a:cs typeface="Times New Roman"/>
              </a:rPr>
              <a:t>o</a:t>
            </a:r>
            <a:r>
              <a:rPr sz="2600" dirty="0">
                <a:latin typeface="Times New Roman"/>
                <a:cs typeface="Times New Roman"/>
              </a:rPr>
              <a:t>f	</a:t>
            </a:r>
            <a:r>
              <a:rPr sz="2600" spc="5" dirty="0">
                <a:latin typeface="Times New Roman"/>
                <a:cs typeface="Times New Roman"/>
              </a:rPr>
              <a:t>p</a:t>
            </a:r>
            <a:r>
              <a:rPr sz="2600" spc="-15" dirty="0">
                <a:latin typeface="Times New Roman"/>
                <a:cs typeface="Times New Roman"/>
              </a:rPr>
              <a:t>e</a:t>
            </a:r>
            <a:r>
              <a:rPr sz="2600" dirty="0">
                <a:latin typeface="Times New Roman"/>
                <a:cs typeface="Times New Roman"/>
              </a:rPr>
              <a:t>rso</a:t>
            </a:r>
            <a:r>
              <a:rPr sz="2600" spc="10" dirty="0">
                <a:latin typeface="Times New Roman"/>
                <a:cs typeface="Times New Roman"/>
              </a:rPr>
              <a:t>n</a:t>
            </a:r>
            <a:r>
              <a:rPr sz="2600" dirty="0">
                <a:latin typeface="Times New Roman"/>
                <a:cs typeface="Times New Roman"/>
              </a:rPr>
              <a:t>s	</a:t>
            </a:r>
            <a:r>
              <a:rPr sz="2600" spc="5" dirty="0">
                <a:latin typeface="Times New Roman"/>
                <a:cs typeface="Times New Roman"/>
              </a:rPr>
              <a:t>o</a:t>
            </a:r>
            <a:r>
              <a:rPr sz="2600" dirty="0">
                <a:latin typeface="Times New Roman"/>
                <a:cs typeface="Times New Roman"/>
              </a:rPr>
              <a:t>r	p</a:t>
            </a:r>
            <a:r>
              <a:rPr sz="2600" spc="-15" dirty="0">
                <a:latin typeface="Times New Roman"/>
                <a:cs typeface="Times New Roman"/>
              </a:rPr>
              <a:t>r</a:t>
            </a:r>
            <a:r>
              <a:rPr sz="2600" dirty="0">
                <a:latin typeface="Times New Roman"/>
                <a:cs typeface="Times New Roman"/>
              </a:rPr>
              <a:t>oducers	</a:t>
            </a:r>
            <a:r>
              <a:rPr sz="2600" spc="5" dirty="0">
                <a:latin typeface="Times New Roman"/>
                <a:cs typeface="Times New Roman"/>
              </a:rPr>
              <a:t>o</a:t>
            </a:r>
            <a:r>
              <a:rPr sz="2600" dirty="0">
                <a:latin typeface="Times New Roman"/>
                <a:cs typeface="Times New Roman"/>
              </a:rPr>
              <a:t>r	any	o</a:t>
            </a:r>
            <a:r>
              <a:rPr sz="2600" spc="-60" dirty="0">
                <a:latin typeface="Times New Roman"/>
                <a:cs typeface="Times New Roman"/>
              </a:rPr>
              <a:t>r</a:t>
            </a:r>
            <a:r>
              <a:rPr sz="2600" dirty="0">
                <a:latin typeface="Times New Roman"/>
                <a:cs typeface="Times New Roman"/>
              </a:rPr>
              <a:t>g</a:t>
            </a:r>
            <a:r>
              <a:rPr sz="2600" spc="-15" dirty="0">
                <a:latin typeface="Times New Roman"/>
                <a:cs typeface="Times New Roman"/>
              </a:rPr>
              <a:t>a</a:t>
            </a:r>
            <a:r>
              <a:rPr sz="2600" dirty="0">
                <a:latin typeface="Times New Roman"/>
                <a:cs typeface="Times New Roman"/>
              </a:rPr>
              <a:t>n</a:t>
            </a:r>
            <a:r>
              <a:rPr sz="2600" spc="-15" dirty="0">
                <a:latin typeface="Times New Roman"/>
                <a:cs typeface="Times New Roman"/>
              </a:rPr>
              <a:t>i</a:t>
            </a:r>
            <a:r>
              <a:rPr sz="2600" dirty="0">
                <a:latin typeface="Times New Roman"/>
                <a:cs typeface="Times New Roman"/>
              </a:rPr>
              <a:t>z</a:t>
            </a:r>
            <a:r>
              <a:rPr sz="2600" spc="-10" dirty="0">
                <a:latin typeface="Times New Roman"/>
                <a:cs typeface="Times New Roman"/>
              </a:rPr>
              <a:t>a</a:t>
            </a:r>
            <a:r>
              <a:rPr sz="2600" dirty="0">
                <a:latin typeface="Times New Roman"/>
                <a:cs typeface="Times New Roman"/>
              </a:rPr>
              <a:t>t</a:t>
            </a:r>
            <a:r>
              <a:rPr sz="2600" spc="-10" dirty="0">
                <a:latin typeface="Times New Roman"/>
                <a:cs typeface="Times New Roman"/>
              </a:rPr>
              <a:t>i</a:t>
            </a:r>
            <a:r>
              <a:rPr sz="2600" dirty="0">
                <a:latin typeface="Times New Roman"/>
                <a:cs typeface="Times New Roman"/>
              </a:rPr>
              <a:t>on	</a:t>
            </a:r>
            <a:r>
              <a:rPr sz="2600" spc="5" dirty="0">
                <a:latin typeface="Times New Roman"/>
                <a:cs typeface="Times New Roman"/>
              </a:rPr>
              <a:t>or</a:t>
            </a:r>
            <a:endParaRPr sz="2600">
              <a:latin typeface="Times New Roman"/>
              <a:cs typeface="Times New Roman"/>
            </a:endParaRPr>
          </a:p>
          <a:p>
            <a:pPr marL="241300">
              <a:lnSpc>
                <a:spcPts val="2185"/>
              </a:lnSpc>
              <a:tabLst>
                <a:tab pos="1658620" algn="l"/>
                <a:tab pos="2764790" algn="l"/>
                <a:tab pos="4196080" algn="l"/>
                <a:tab pos="4824095" algn="l"/>
                <a:tab pos="6019165" algn="l"/>
                <a:tab pos="6518909" algn="l"/>
                <a:tab pos="8043545" algn="l"/>
                <a:tab pos="8543290" algn="l"/>
              </a:tabLst>
            </a:pPr>
            <a:r>
              <a:rPr sz="2600" dirty="0">
                <a:latin typeface="Times New Roman"/>
                <a:cs typeface="Times New Roman"/>
              </a:rPr>
              <a:t>aut</a:t>
            </a:r>
            <a:r>
              <a:rPr sz="2600" spc="-10" dirty="0">
                <a:latin typeface="Times New Roman"/>
                <a:cs typeface="Times New Roman"/>
              </a:rPr>
              <a:t>h</a:t>
            </a:r>
            <a:r>
              <a:rPr sz="2600" dirty="0">
                <a:latin typeface="Times New Roman"/>
                <a:cs typeface="Times New Roman"/>
              </a:rPr>
              <a:t>ority	should	r</a:t>
            </a:r>
            <a:r>
              <a:rPr sz="2600" spc="-20" dirty="0">
                <a:latin typeface="Times New Roman"/>
                <a:cs typeface="Times New Roman"/>
              </a:rPr>
              <a:t>e</a:t>
            </a:r>
            <a:r>
              <a:rPr sz="2600" dirty="0">
                <a:latin typeface="Times New Roman"/>
                <a:cs typeface="Times New Roman"/>
              </a:rPr>
              <a:t>p</a:t>
            </a:r>
            <a:r>
              <a:rPr sz="2600" spc="-15" dirty="0">
                <a:latin typeface="Times New Roman"/>
                <a:cs typeface="Times New Roman"/>
              </a:rPr>
              <a:t>r</a:t>
            </a:r>
            <a:r>
              <a:rPr sz="2600" dirty="0">
                <a:latin typeface="Times New Roman"/>
                <a:cs typeface="Times New Roman"/>
              </a:rPr>
              <a:t>e</a:t>
            </a:r>
            <a:r>
              <a:rPr sz="2600" spc="-15" dirty="0">
                <a:latin typeface="Times New Roman"/>
                <a:cs typeface="Times New Roman"/>
              </a:rPr>
              <a:t>s</a:t>
            </a:r>
            <a:r>
              <a:rPr sz="2600" dirty="0">
                <a:latin typeface="Times New Roman"/>
                <a:cs typeface="Times New Roman"/>
              </a:rPr>
              <a:t>ent	the	inte</a:t>
            </a:r>
            <a:r>
              <a:rPr sz="2600" spc="-15" dirty="0">
                <a:latin typeface="Times New Roman"/>
                <a:cs typeface="Times New Roman"/>
              </a:rPr>
              <a:t>r</a:t>
            </a:r>
            <a:r>
              <a:rPr sz="2600" dirty="0">
                <a:latin typeface="Times New Roman"/>
                <a:cs typeface="Times New Roman"/>
              </a:rPr>
              <a:t>e</a:t>
            </a:r>
            <a:r>
              <a:rPr sz="2600" spc="-15" dirty="0">
                <a:latin typeface="Times New Roman"/>
                <a:cs typeface="Times New Roman"/>
              </a:rPr>
              <a:t>s</a:t>
            </a:r>
            <a:r>
              <a:rPr sz="2600" dirty="0">
                <a:latin typeface="Times New Roman"/>
                <a:cs typeface="Times New Roman"/>
              </a:rPr>
              <a:t>t	</a:t>
            </a:r>
            <a:r>
              <a:rPr sz="2600" spc="5" dirty="0">
                <a:latin typeface="Times New Roman"/>
                <a:cs typeface="Times New Roman"/>
              </a:rPr>
              <a:t>o</a:t>
            </a:r>
            <a:r>
              <a:rPr sz="2600" dirty="0">
                <a:latin typeface="Times New Roman"/>
                <a:cs typeface="Times New Roman"/>
              </a:rPr>
              <a:t>f	produc</a:t>
            </a:r>
            <a:r>
              <a:rPr sz="2600" spc="-15" dirty="0">
                <a:latin typeface="Times New Roman"/>
                <a:cs typeface="Times New Roman"/>
              </a:rPr>
              <a:t>e</a:t>
            </a:r>
            <a:r>
              <a:rPr sz="2600" dirty="0">
                <a:latin typeface="Times New Roman"/>
                <a:cs typeface="Times New Roman"/>
              </a:rPr>
              <a:t>rs	</a:t>
            </a:r>
            <a:r>
              <a:rPr sz="2600" spc="5" dirty="0">
                <a:latin typeface="Times New Roman"/>
                <a:cs typeface="Times New Roman"/>
              </a:rPr>
              <a:t>o</a:t>
            </a:r>
            <a:r>
              <a:rPr sz="2600" dirty="0">
                <a:latin typeface="Times New Roman"/>
                <a:cs typeface="Times New Roman"/>
              </a:rPr>
              <a:t>f	the</a:t>
            </a:r>
            <a:endParaRPr sz="2600">
              <a:latin typeface="Times New Roman"/>
              <a:cs typeface="Times New Roman"/>
            </a:endParaRPr>
          </a:p>
          <a:p>
            <a:pPr marL="241300" marR="9525">
              <a:lnSpc>
                <a:spcPct val="70000"/>
              </a:lnSpc>
              <a:spcBef>
                <a:spcPts val="470"/>
              </a:spcBef>
              <a:tabLst>
                <a:tab pos="1724025" algn="l"/>
                <a:tab pos="2641600" algn="l"/>
                <a:tab pos="3248660" algn="l"/>
                <a:tab pos="4260215" algn="l"/>
                <a:tab pos="4827270" algn="l"/>
                <a:tab pos="5267960" algn="l"/>
                <a:tab pos="6506845" algn="l"/>
                <a:tab pos="7206615" algn="l"/>
              </a:tabLst>
            </a:pPr>
            <a:r>
              <a:rPr sz="2600" spc="-5" dirty="0">
                <a:latin typeface="Times New Roman"/>
                <a:cs typeface="Times New Roman"/>
              </a:rPr>
              <a:t>concerned	</a:t>
            </a:r>
            <a:r>
              <a:rPr sz="2600" dirty="0">
                <a:latin typeface="Times New Roman"/>
                <a:cs typeface="Times New Roman"/>
              </a:rPr>
              <a:t>goods	and	should	</a:t>
            </a:r>
            <a:r>
              <a:rPr sz="2600" spc="-5" dirty="0">
                <a:latin typeface="Times New Roman"/>
                <a:cs typeface="Times New Roman"/>
              </a:rPr>
              <a:t>file	an	</a:t>
            </a:r>
            <a:r>
              <a:rPr sz="2600" spc="-10" dirty="0">
                <a:latin typeface="Times New Roman"/>
                <a:cs typeface="Times New Roman"/>
              </a:rPr>
              <a:t>affidavit	</a:t>
            </a:r>
            <a:r>
              <a:rPr sz="2600" dirty="0">
                <a:latin typeface="Times New Roman"/>
                <a:cs typeface="Times New Roman"/>
              </a:rPr>
              <a:t>how	the </a:t>
            </a:r>
            <a:r>
              <a:rPr sz="2600" spc="-5" dirty="0">
                <a:latin typeface="Times New Roman"/>
                <a:cs typeface="Times New Roman"/>
              </a:rPr>
              <a:t>applicant  claims to represent </a:t>
            </a:r>
            <a:r>
              <a:rPr sz="2600" dirty="0">
                <a:latin typeface="Times New Roman"/>
                <a:cs typeface="Times New Roman"/>
              </a:rPr>
              <a:t>their</a:t>
            </a:r>
            <a:r>
              <a:rPr sz="2600" spc="10" dirty="0">
                <a:latin typeface="Times New Roman"/>
                <a:cs typeface="Times New Roman"/>
              </a:rPr>
              <a:t> </a:t>
            </a:r>
            <a:r>
              <a:rPr sz="2600" spc="-5" dirty="0">
                <a:latin typeface="Times New Roman"/>
                <a:cs typeface="Times New Roman"/>
              </a:rPr>
              <a:t>interest.</a:t>
            </a:r>
            <a:endParaRPr sz="2600">
              <a:latin typeface="Times New Roman"/>
              <a:cs typeface="Times New Roman"/>
            </a:endParaRPr>
          </a:p>
          <a:p>
            <a:pPr marL="241300" indent="-228600">
              <a:spcBef>
                <a:spcPts val="70"/>
              </a:spcBef>
              <a:buFont typeface="Arial"/>
              <a:buChar char="•"/>
              <a:tabLst>
                <a:tab pos="241300" algn="l"/>
              </a:tabLst>
            </a:pPr>
            <a:r>
              <a:rPr sz="2600" spc="-5" dirty="0">
                <a:latin typeface="Times New Roman"/>
                <a:cs typeface="Times New Roman"/>
              </a:rPr>
              <a:t>Application must </a:t>
            </a:r>
            <a:r>
              <a:rPr sz="2600" dirty="0">
                <a:latin typeface="Times New Roman"/>
                <a:cs typeface="Times New Roman"/>
              </a:rPr>
              <a:t>be </a:t>
            </a:r>
            <a:r>
              <a:rPr sz="2600" spc="-5" dirty="0">
                <a:latin typeface="Times New Roman"/>
                <a:cs typeface="Times New Roman"/>
              </a:rPr>
              <a:t>made </a:t>
            </a:r>
            <a:r>
              <a:rPr sz="2600" dirty="0">
                <a:latin typeface="Times New Roman"/>
                <a:cs typeface="Times New Roman"/>
              </a:rPr>
              <a:t>in</a:t>
            </a:r>
            <a:r>
              <a:rPr sz="2600" spc="-20" dirty="0">
                <a:latin typeface="Times New Roman"/>
                <a:cs typeface="Times New Roman"/>
              </a:rPr>
              <a:t> </a:t>
            </a:r>
            <a:r>
              <a:rPr sz="2600" spc="-5" dirty="0">
                <a:latin typeface="Times New Roman"/>
                <a:cs typeface="Times New Roman"/>
              </a:rPr>
              <a:t>triplicate.</a:t>
            </a:r>
            <a:endParaRPr sz="2600">
              <a:latin typeface="Times New Roman"/>
              <a:cs typeface="Times New Roman"/>
            </a:endParaRPr>
          </a:p>
          <a:p>
            <a:pPr marL="241300" marR="6985" indent="-228600">
              <a:lnSpc>
                <a:spcPct val="70000"/>
              </a:lnSpc>
              <a:spcBef>
                <a:spcPts val="1000"/>
              </a:spcBef>
              <a:buFont typeface="Arial"/>
              <a:buChar char="•"/>
              <a:tabLst>
                <a:tab pos="241300" algn="l"/>
              </a:tabLst>
            </a:pPr>
            <a:r>
              <a:rPr sz="2600" dirty="0">
                <a:latin typeface="Times New Roman"/>
                <a:cs typeface="Times New Roman"/>
              </a:rPr>
              <a:t>The </a:t>
            </a:r>
            <a:r>
              <a:rPr sz="2600" spc="-5" dirty="0">
                <a:latin typeface="Times New Roman"/>
                <a:cs typeface="Times New Roman"/>
              </a:rPr>
              <a:t>application </a:t>
            </a:r>
            <a:r>
              <a:rPr sz="2600" dirty="0">
                <a:latin typeface="Times New Roman"/>
                <a:cs typeface="Times New Roman"/>
              </a:rPr>
              <a:t>shall be </a:t>
            </a:r>
            <a:r>
              <a:rPr sz="2600" spc="-5" dirty="0">
                <a:latin typeface="Times New Roman"/>
                <a:cs typeface="Times New Roman"/>
              </a:rPr>
              <a:t>signed by </a:t>
            </a:r>
            <a:r>
              <a:rPr sz="2600" dirty="0">
                <a:latin typeface="Times New Roman"/>
                <a:cs typeface="Times New Roman"/>
              </a:rPr>
              <a:t>the </a:t>
            </a:r>
            <a:r>
              <a:rPr sz="2600" spc="-5" dirty="0">
                <a:latin typeface="Times New Roman"/>
                <a:cs typeface="Times New Roman"/>
              </a:rPr>
              <a:t>applicant </a:t>
            </a:r>
            <a:r>
              <a:rPr sz="2600" dirty="0">
                <a:latin typeface="Times New Roman"/>
                <a:cs typeface="Times New Roman"/>
              </a:rPr>
              <a:t>or his </a:t>
            </a:r>
            <a:r>
              <a:rPr sz="2600" spc="-5" dirty="0">
                <a:latin typeface="Times New Roman"/>
                <a:cs typeface="Times New Roman"/>
              </a:rPr>
              <a:t>agent and  must </a:t>
            </a:r>
            <a:r>
              <a:rPr sz="2600" dirty="0">
                <a:latin typeface="Times New Roman"/>
                <a:cs typeface="Times New Roman"/>
              </a:rPr>
              <a:t>be </a:t>
            </a:r>
            <a:r>
              <a:rPr sz="2600" spc="-5" dirty="0">
                <a:latin typeface="Times New Roman"/>
                <a:cs typeface="Times New Roman"/>
              </a:rPr>
              <a:t>accompanied </a:t>
            </a:r>
            <a:r>
              <a:rPr sz="2600" dirty="0">
                <a:latin typeface="Times New Roman"/>
                <a:cs typeface="Times New Roman"/>
              </a:rPr>
              <a:t>by a </a:t>
            </a:r>
            <a:r>
              <a:rPr sz="2600" spc="-5" dirty="0">
                <a:latin typeface="Times New Roman"/>
                <a:cs typeface="Times New Roman"/>
              </a:rPr>
              <a:t>statement </a:t>
            </a:r>
            <a:r>
              <a:rPr sz="2600" dirty="0">
                <a:latin typeface="Times New Roman"/>
                <a:cs typeface="Times New Roman"/>
              </a:rPr>
              <a:t>of</a:t>
            </a:r>
            <a:r>
              <a:rPr sz="2600" spc="-35" dirty="0">
                <a:latin typeface="Times New Roman"/>
                <a:cs typeface="Times New Roman"/>
              </a:rPr>
              <a:t> </a:t>
            </a:r>
            <a:r>
              <a:rPr sz="2600" spc="-5" dirty="0">
                <a:latin typeface="Times New Roman"/>
                <a:cs typeface="Times New Roman"/>
              </a:rPr>
              <a:t>case.</a:t>
            </a:r>
            <a:endParaRPr sz="2600">
              <a:latin typeface="Times New Roman"/>
              <a:cs typeface="Times New Roman"/>
            </a:endParaRPr>
          </a:p>
          <a:p>
            <a:pPr marL="241300" marR="5080" indent="-228600">
              <a:lnSpc>
                <a:spcPct val="70000"/>
              </a:lnSpc>
              <a:spcBef>
                <a:spcPts val="994"/>
              </a:spcBef>
              <a:buFont typeface="Arial"/>
              <a:buChar char="•"/>
              <a:tabLst>
                <a:tab pos="241300" algn="l"/>
              </a:tabLst>
            </a:pPr>
            <a:r>
              <a:rPr sz="2600" spc="-5" dirty="0">
                <a:latin typeface="Times New Roman"/>
                <a:cs typeface="Times New Roman"/>
              </a:rPr>
              <a:t>Details </a:t>
            </a:r>
            <a:r>
              <a:rPr sz="2600" dirty="0">
                <a:latin typeface="Times New Roman"/>
                <a:cs typeface="Times New Roman"/>
              </a:rPr>
              <a:t>of the </a:t>
            </a:r>
            <a:r>
              <a:rPr sz="2600" spc="-5" dirty="0">
                <a:latin typeface="Times New Roman"/>
                <a:cs typeface="Times New Roman"/>
              </a:rPr>
              <a:t>special characteristics </a:t>
            </a:r>
            <a:r>
              <a:rPr sz="2600" dirty="0">
                <a:latin typeface="Times New Roman"/>
                <a:cs typeface="Times New Roman"/>
              </a:rPr>
              <a:t>and </a:t>
            </a:r>
            <a:r>
              <a:rPr sz="2600" spc="-5" dirty="0">
                <a:latin typeface="Times New Roman"/>
                <a:cs typeface="Times New Roman"/>
              </a:rPr>
              <a:t>how those standards are  maintained.</a:t>
            </a:r>
            <a:endParaRPr sz="2600">
              <a:latin typeface="Times New Roman"/>
              <a:cs typeface="Times New Roman"/>
            </a:endParaRPr>
          </a:p>
          <a:p>
            <a:pPr marL="241300" marR="6350" indent="-228600">
              <a:lnSpc>
                <a:spcPct val="70000"/>
              </a:lnSpc>
              <a:spcBef>
                <a:spcPts val="1010"/>
              </a:spcBef>
              <a:buFont typeface="Arial"/>
              <a:buChar char="•"/>
              <a:tabLst>
                <a:tab pos="241300" algn="l"/>
              </a:tabLst>
            </a:pPr>
            <a:r>
              <a:rPr sz="2600" spc="-5" dirty="0">
                <a:latin typeface="Times New Roman"/>
                <a:cs typeface="Times New Roman"/>
              </a:rPr>
              <a:t>Three certified copies </a:t>
            </a:r>
            <a:r>
              <a:rPr sz="2600" dirty="0">
                <a:latin typeface="Times New Roman"/>
                <a:cs typeface="Times New Roman"/>
              </a:rPr>
              <a:t>of the </a:t>
            </a:r>
            <a:r>
              <a:rPr sz="2600" spc="-5" dirty="0">
                <a:latin typeface="Times New Roman"/>
                <a:cs typeface="Times New Roman"/>
              </a:rPr>
              <a:t>map </a:t>
            </a:r>
            <a:r>
              <a:rPr sz="2600" dirty="0">
                <a:latin typeface="Times New Roman"/>
                <a:cs typeface="Times New Roman"/>
              </a:rPr>
              <a:t>of the </a:t>
            </a:r>
            <a:r>
              <a:rPr sz="2600" spc="-5" dirty="0">
                <a:latin typeface="Times New Roman"/>
                <a:cs typeface="Times New Roman"/>
              </a:rPr>
              <a:t>region to which </a:t>
            </a:r>
            <a:r>
              <a:rPr sz="2600" dirty="0">
                <a:latin typeface="Times New Roman"/>
                <a:cs typeface="Times New Roman"/>
              </a:rPr>
              <a:t>the GI  </a:t>
            </a:r>
            <a:r>
              <a:rPr sz="2600" spc="-5" dirty="0">
                <a:latin typeface="Times New Roman"/>
                <a:cs typeface="Times New Roman"/>
              </a:rPr>
              <a:t>relates.</a:t>
            </a:r>
            <a:endParaRPr sz="2600">
              <a:latin typeface="Times New Roman"/>
              <a:cs typeface="Times New Roman"/>
            </a:endParaRPr>
          </a:p>
          <a:p>
            <a:pPr marL="241300" marR="6985" indent="-228600">
              <a:lnSpc>
                <a:spcPct val="70000"/>
              </a:lnSpc>
              <a:spcBef>
                <a:spcPts val="994"/>
              </a:spcBef>
              <a:buFont typeface="Arial"/>
              <a:buChar char="•"/>
              <a:tabLst>
                <a:tab pos="241300" algn="l"/>
              </a:tabLst>
            </a:pPr>
            <a:r>
              <a:rPr sz="2600" spc="-5" dirty="0">
                <a:latin typeface="Times New Roman"/>
                <a:cs typeface="Times New Roman"/>
              </a:rPr>
              <a:t>Details </a:t>
            </a:r>
            <a:r>
              <a:rPr sz="2600" dirty="0">
                <a:latin typeface="Times New Roman"/>
                <a:cs typeface="Times New Roman"/>
              </a:rPr>
              <a:t>of the </a:t>
            </a:r>
            <a:r>
              <a:rPr sz="2600" spc="-5" dirty="0">
                <a:latin typeface="Times New Roman"/>
                <a:cs typeface="Times New Roman"/>
              </a:rPr>
              <a:t>inspection structure if </a:t>
            </a:r>
            <a:r>
              <a:rPr sz="2600" dirty="0">
                <a:latin typeface="Times New Roman"/>
                <a:cs typeface="Times New Roman"/>
              </a:rPr>
              <a:t>any </a:t>
            </a:r>
            <a:r>
              <a:rPr sz="2600" spc="-5" dirty="0">
                <a:latin typeface="Times New Roman"/>
                <a:cs typeface="Times New Roman"/>
              </a:rPr>
              <a:t>to regulate </a:t>
            </a:r>
            <a:r>
              <a:rPr sz="2600" dirty="0">
                <a:latin typeface="Times New Roman"/>
                <a:cs typeface="Times New Roman"/>
              </a:rPr>
              <a:t>the use of the  GI </a:t>
            </a:r>
            <a:r>
              <a:rPr sz="2600" spc="-5" dirty="0">
                <a:latin typeface="Times New Roman"/>
                <a:cs typeface="Times New Roman"/>
              </a:rPr>
              <a:t>in </a:t>
            </a:r>
            <a:r>
              <a:rPr sz="2600" dirty="0">
                <a:latin typeface="Times New Roman"/>
                <a:cs typeface="Times New Roman"/>
              </a:rPr>
              <a:t>the </a:t>
            </a:r>
            <a:r>
              <a:rPr sz="2600" spc="-5" dirty="0">
                <a:latin typeface="Times New Roman"/>
                <a:cs typeface="Times New Roman"/>
              </a:rPr>
              <a:t>territory to </a:t>
            </a:r>
            <a:r>
              <a:rPr sz="2600" dirty="0">
                <a:latin typeface="Times New Roman"/>
                <a:cs typeface="Times New Roman"/>
              </a:rPr>
              <a:t>which </a:t>
            </a:r>
            <a:r>
              <a:rPr sz="2600" spc="-5" dirty="0">
                <a:latin typeface="Times New Roman"/>
                <a:cs typeface="Times New Roman"/>
              </a:rPr>
              <a:t>it</a:t>
            </a:r>
            <a:r>
              <a:rPr sz="2600" spc="-20" dirty="0">
                <a:latin typeface="Times New Roman"/>
                <a:cs typeface="Times New Roman"/>
              </a:rPr>
              <a:t> </a:t>
            </a:r>
            <a:r>
              <a:rPr sz="2600" spc="-5" dirty="0">
                <a:latin typeface="Times New Roman"/>
                <a:cs typeface="Times New Roman"/>
              </a:rPr>
              <a:t>relates.</a:t>
            </a:r>
            <a:endParaRPr sz="2600">
              <a:latin typeface="Times New Roman"/>
              <a:cs typeface="Times New Roman"/>
            </a:endParaRPr>
          </a:p>
          <a:p>
            <a:pPr marL="241300" indent="-228600">
              <a:lnSpc>
                <a:spcPts val="2655"/>
              </a:lnSpc>
              <a:spcBef>
                <a:spcPts val="60"/>
              </a:spcBef>
              <a:buFont typeface="Arial"/>
              <a:buChar char="•"/>
              <a:tabLst>
                <a:tab pos="241300" algn="l"/>
              </a:tabLst>
            </a:pPr>
            <a:r>
              <a:rPr sz="2600" dirty="0">
                <a:latin typeface="Times New Roman"/>
                <a:cs typeface="Times New Roman"/>
              </a:rPr>
              <a:t>Give </a:t>
            </a:r>
            <a:r>
              <a:rPr sz="2600" spc="-5" dirty="0">
                <a:latin typeface="Times New Roman"/>
                <a:cs typeface="Times New Roman"/>
              </a:rPr>
              <a:t>details </a:t>
            </a:r>
            <a:r>
              <a:rPr sz="2600" dirty="0">
                <a:latin typeface="Times New Roman"/>
                <a:cs typeface="Times New Roman"/>
              </a:rPr>
              <a:t>of all the </a:t>
            </a:r>
            <a:r>
              <a:rPr sz="2600" spc="-5" dirty="0">
                <a:latin typeface="Times New Roman"/>
                <a:cs typeface="Times New Roman"/>
              </a:rPr>
              <a:t>applicant </a:t>
            </a:r>
            <a:r>
              <a:rPr sz="2600" dirty="0">
                <a:latin typeface="Times New Roman"/>
                <a:cs typeface="Times New Roman"/>
              </a:rPr>
              <a:t>together with </a:t>
            </a:r>
            <a:r>
              <a:rPr sz="2600" spc="-5" dirty="0">
                <a:latin typeface="Times New Roman"/>
                <a:cs typeface="Times New Roman"/>
              </a:rPr>
              <a:t>address. If </a:t>
            </a:r>
            <a:r>
              <a:rPr sz="2600" dirty="0">
                <a:latin typeface="Times New Roman"/>
                <a:cs typeface="Times New Roman"/>
              </a:rPr>
              <a:t>there </a:t>
            </a:r>
            <a:r>
              <a:rPr sz="2600" spc="-5" dirty="0">
                <a:latin typeface="Times New Roman"/>
                <a:cs typeface="Times New Roman"/>
              </a:rPr>
              <a:t>is</a:t>
            </a:r>
            <a:r>
              <a:rPr sz="2600" spc="40" dirty="0">
                <a:latin typeface="Times New Roman"/>
                <a:cs typeface="Times New Roman"/>
              </a:rPr>
              <a:t> </a:t>
            </a:r>
            <a:r>
              <a:rPr sz="2600" dirty="0">
                <a:latin typeface="Times New Roman"/>
                <a:cs typeface="Times New Roman"/>
              </a:rPr>
              <a:t>a</a:t>
            </a:r>
            <a:endParaRPr sz="2600">
              <a:latin typeface="Times New Roman"/>
              <a:cs typeface="Times New Roman"/>
            </a:endParaRPr>
          </a:p>
          <a:p>
            <a:pPr marL="241300">
              <a:lnSpc>
                <a:spcPts val="2185"/>
              </a:lnSpc>
              <a:tabLst>
                <a:tab pos="1097915" algn="l"/>
                <a:tab pos="2309495" algn="l"/>
                <a:tab pos="2786380" algn="l"/>
                <a:tab pos="4289425" algn="l"/>
                <a:tab pos="4638040" algn="l"/>
                <a:tab pos="6124575" algn="l"/>
                <a:tab pos="7552690" algn="l"/>
                <a:tab pos="8013065" algn="l"/>
                <a:tab pos="8545195" algn="l"/>
              </a:tabLst>
            </a:pPr>
            <a:r>
              <a:rPr sz="2600" dirty="0">
                <a:latin typeface="Times New Roman"/>
                <a:cs typeface="Times New Roman"/>
              </a:rPr>
              <a:t>l</a:t>
            </a:r>
            <a:r>
              <a:rPr sz="2600" spc="-10" dirty="0">
                <a:latin typeface="Times New Roman"/>
                <a:cs typeface="Times New Roman"/>
              </a:rPr>
              <a:t>a</a:t>
            </a:r>
            <a:r>
              <a:rPr sz="2600" spc="-55" dirty="0">
                <a:latin typeface="Times New Roman"/>
                <a:cs typeface="Times New Roman"/>
              </a:rPr>
              <a:t>r</a:t>
            </a:r>
            <a:r>
              <a:rPr sz="2600" dirty="0">
                <a:latin typeface="Times New Roman"/>
                <a:cs typeface="Times New Roman"/>
              </a:rPr>
              <a:t>ge	nu</a:t>
            </a:r>
            <a:r>
              <a:rPr sz="2600" spc="-15" dirty="0">
                <a:latin typeface="Times New Roman"/>
                <a:cs typeface="Times New Roman"/>
              </a:rPr>
              <a:t>m</a:t>
            </a:r>
            <a:r>
              <a:rPr sz="2600" dirty="0">
                <a:latin typeface="Times New Roman"/>
                <a:cs typeface="Times New Roman"/>
              </a:rPr>
              <a:t>ber	</a:t>
            </a:r>
            <a:r>
              <a:rPr sz="2600" spc="-10" dirty="0">
                <a:latin typeface="Times New Roman"/>
                <a:cs typeface="Times New Roman"/>
              </a:rPr>
              <a:t>o</a:t>
            </a:r>
            <a:r>
              <a:rPr sz="2600" dirty="0">
                <a:latin typeface="Times New Roman"/>
                <a:cs typeface="Times New Roman"/>
              </a:rPr>
              <a:t>f	p</a:t>
            </a:r>
            <a:r>
              <a:rPr sz="2600" spc="-15" dirty="0">
                <a:latin typeface="Times New Roman"/>
                <a:cs typeface="Times New Roman"/>
              </a:rPr>
              <a:t>r</a:t>
            </a:r>
            <a:r>
              <a:rPr sz="2600" dirty="0">
                <a:latin typeface="Times New Roman"/>
                <a:cs typeface="Times New Roman"/>
              </a:rPr>
              <a:t>odu</a:t>
            </a:r>
            <a:r>
              <a:rPr sz="2600" spc="-15" dirty="0">
                <a:latin typeface="Times New Roman"/>
                <a:cs typeface="Times New Roman"/>
              </a:rPr>
              <a:t>c</a:t>
            </a:r>
            <a:r>
              <a:rPr sz="2600" dirty="0">
                <a:latin typeface="Times New Roman"/>
                <a:cs typeface="Times New Roman"/>
              </a:rPr>
              <a:t>ers	a	coll</a:t>
            </a:r>
            <a:r>
              <a:rPr sz="2600" spc="-15" dirty="0">
                <a:latin typeface="Times New Roman"/>
                <a:cs typeface="Times New Roman"/>
              </a:rPr>
              <a:t>e</a:t>
            </a:r>
            <a:r>
              <a:rPr sz="2600" dirty="0">
                <a:latin typeface="Times New Roman"/>
                <a:cs typeface="Times New Roman"/>
              </a:rPr>
              <a:t>c</a:t>
            </a:r>
            <a:r>
              <a:rPr sz="2600" spc="-10" dirty="0">
                <a:latin typeface="Times New Roman"/>
                <a:cs typeface="Times New Roman"/>
              </a:rPr>
              <a:t>t</a:t>
            </a:r>
            <a:r>
              <a:rPr sz="2600" dirty="0">
                <a:latin typeface="Times New Roman"/>
                <a:cs typeface="Times New Roman"/>
              </a:rPr>
              <a:t>ive	re</a:t>
            </a:r>
            <a:r>
              <a:rPr sz="2600" spc="-15" dirty="0">
                <a:latin typeface="Times New Roman"/>
                <a:cs typeface="Times New Roman"/>
              </a:rPr>
              <a:t>f</a:t>
            </a:r>
            <a:r>
              <a:rPr sz="2600" dirty="0">
                <a:latin typeface="Times New Roman"/>
                <a:cs typeface="Times New Roman"/>
              </a:rPr>
              <a:t>er</a:t>
            </a:r>
            <a:r>
              <a:rPr sz="2600" spc="-15" dirty="0">
                <a:latin typeface="Times New Roman"/>
                <a:cs typeface="Times New Roman"/>
              </a:rPr>
              <a:t>e</a:t>
            </a:r>
            <a:r>
              <a:rPr sz="2600" dirty="0">
                <a:latin typeface="Times New Roman"/>
                <a:cs typeface="Times New Roman"/>
              </a:rPr>
              <a:t>n</a:t>
            </a:r>
            <a:r>
              <a:rPr sz="2600" spc="-15" dirty="0">
                <a:latin typeface="Times New Roman"/>
                <a:cs typeface="Times New Roman"/>
              </a:rPr>
              <a:t>c</a:t>
            </a:r>
            <a:r>
              <a:rPr sz="2600" dirty="0">
                <a:latin typeface="Times New Roman"/>
                <a:cs typeface="Times New Roman"/>
              </a:rPr>
              <a:t>e	</a:t>
            </a:r>
            <a:r>
              <a:rPr sz="2600" spc="-5" dirty="0">
                <a:latin typeface="Times New Roman"/>
                <a:cs typeface="Times New Roman"/>
              </a:rPr>
              <a:t>t</a:t>
            </a:r>
            <a:r>
              <a:rPr sz="2600" dirty="0">
                <a:latin typeface="Times New Roman"/>
                <a:cs typeface="Times New Roman"/>
              </a:rPr>
              <a:t>o	</a:t>
            </a:r>
            <a:r>
              <a:rPr sz="2600" spc="-5" dirty="0">
                <a:latin typeface="Times New Roman"/>
                <a:cs typeface="Times New Roman"/>
              </a:rPr>
              <a:t>al</a:t>
            </a:r>
            <a:r>
              <a:rPr sz="2600" dirty="0">
                <a:latin typeface="Times New Roman"/>
                <a:cs typeface="Times New Roman"/>
              </a:rPr>
              <a:t>l	the</a:t>
            </a:r>
            <a:endParaRPr sz="2600">
              <a:latin typeface="Times New Roman"/>
              <a:cs typeface="Times New Roman"/>
            </a:endParaRPr>
          </a:p>
          <a:p>
            <a:pPr marL="241300" marR="8255">
              <a:lnSpc>
                <a:spcPct val="70000"/>
              </a:lnSpc>
              <a:spcBef>
                <a:spcPts val="470"/>
              </a:spcBef>
            </a:pPr>
            <a:r>
              <a:rPr sz="2600" dirty="0">
                <a:latin typeface="Times New Roman"/>
                <a:cs typeface="Times New Roman"/>
              </a:rPr>
              <a:t>producers of the </a:t>
            </a:r>
            <a:r>
              <a:rPr sz="2600" spc="-5" dirty="0">
                <a:latin typeface="Times New Roman"/>
                <a:cs typeface="Times New Roman"/>
              </a:rPr>
              <a:t>goods may be made in the application and the  G.I., If registered </a:t>
            </a:r>
            <a:r>
              <a:rPr sz="2600" dirty="0">
                <a:latin typeface="Times New Roman"/>
                <a:cs typeface="Times New Roman"/>
              </a:rPr>
              <a:t>will be indicated accordingly </a:t>
            </a:r>
            <a:r>
              <a:rPr sz="2600" spc="-5" dirty="0">
                <a:latin typeface="Times New Roman"/>
                <a:cs typeface="Times New Roman"/>
              </a:rPr>
              <a:t>in </a:t>
            </a:r>
            <a:r>
              <a:rPr sz="2600" dirty="0">
                <a:latin typeface="Times New Roman"/>
                <a:cs typeface="Times New Roman"/>
              </a:rPr>
              <a:t>the</a:t>
            </a:r>
            <a:r>
              <a:rPr sz="2600" spc="-75" dirty="0">
                <a:latin typeface="Times New Roman"/>
                <a:cs typeface="Times New Roman"/>
              </a:rPr>
              <a:t> </a:t>
            </a:r>
            <a:r>
              <a:rPr sz="2600" spc="-20" dirty="0">
                <a:latin typeface="Times New Roman"/>
                <a:cs typeface="Times New Roman"/>
              </a:rPr>
              <a:t>register.</a:t>
            </a:r>
            <a:endParaRPr sz="2600">
              <a:latin typeface="Times New Roman"/>
              <a:cs typeface="Times New Roman"/>
            </a:endParaRPr>
          </a:p>
        </p:txBody>
      </p:sp>
    </p:spTree>
    <p:extLst>
      <p:ext uri="{BB962C8B-B14F-4D97-AF65-F5344CB8AC3E}">
        <p14:creationId xmlns:p14="http://schemas.microsoft.com/office/powerpoint/2010/main" val="20174032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47240" y="1"/>
            <a:ext cx="8916670" cy="6034405"/>
          </a:xfrm>
          <a:prstGeom prst="rect">
            <a:avLst/>
          </a:prstGeom>
        </p:spPr>
        <p:txBody>
          <a:bodyPr vert="horz" wrap="square" lIns="0" tIns="12065" rIns="0" bIns="0" rtlCol="0">
            <a:spAutoFit/>
          </a:bodyPr>
          <a:lstStyle/>
          <a:p>
            <a:pPr marL="12700" marR="234315">
              <a:lnSpc>
                <a:spcPct val="120000"/>
              </a:lnSpc>
              <a:spcBef>
                <a:spcPts val="95"/>
              </a:spcBef>
              <a:buFont typeface="Arial"/>
              <a:buChar char="•"/>
              <a:tabLst>
                <a:tab pos="241300" algn="l"/>
              </a:tabLst>
            </a:pPr>
            <a:r>
              <a:rPr sz="2800" spc="-5" dirty="0">
                <a:solidFill>
                  <a:srgbClr val="2E5496"/>
                </a:solidFill>
                <a:latin typeface="Times New Roman"/>
                <a:cs typeface="Times New Roman"/>
              </a:rPr>
              <a:t>Address </a:t>
            </a:r>
            <a:r>
              <a:rPr sz="2800" dirty="0">
                <a:solidFill>
                  <a:srgbClr val="2E5496"/>
                </a:solidFill>
                <a:latin typeface="Times New Roman"/>
                <a:cs typeface="Times New Roman"/>
              </a:rPr>
              <a:t>of the </a:t>
            </a:r>
            <a:r>
              <a:rPr sz="2800" spc="-10" dirty="0">
                <a:solidFill>
                  <a:srgbClr val="2E5496"/>
                </a:solidFill>
                <a:latin typeface="Times New Roman"/>
                <a:cs typeface="Times New Roman"/>
              </a:rPr>
              <a:t>office </a:t>
            </a:r>
            <a:r>
              <a:rPr sz="2800" dirty="0">
                <a:solidFill>
                  <a:srgbClr val="2E5496"/>
                </a:solidFill>
                <a:latin typeface="Times New Roman"/>
                <a:cs typeface="Times New Roman"/>
              </a:rPr>
              <a:t>of </a:t>
            </a:r>
            <a:r>
              <a:rPr sz="2800" spc="-5" dirty="0">
                <a:solidFill>
                  <a:srgbClr val="2E5496"/>
                </a:solidFill>
                <a:latin typeface="Times New Roman"/>
                <a:cs typeface="Times New Roman"/>
              </a:rPr>
              <a:t>Geographical </a:t>
            </a:r>
            <a:r>
              <a:rPr sz="2800" dirty="0">
                <a:solidFill>
                  <a:srgbClr val="2E5496"/>
                </a:solidFill>
                <a:latin typeface="Times New Roman"/>
                <a:cs typeface="Times New Roman"/>
              </a:rPr>
              <a:t>Indications </a:t>
            </a:r>
            <a:r>
              <a:rPr sz="2800" spc="-5" dirty="0">
                <a:solidFill>
                  <a:srgbClr val="2E5496"/>
                </a:solidFill>
                <a:latin typeface="Times New Roman"/>
                <a:cs typeface="Times New Roman"/>
              </a:rPr>
              <a:t>Registry: </a:t>
            </a:r>
            <a:r>
              <a:rPr sz="2800" spc="-5" dirty="0">
                <a:latin typeface="Times New Roman"/>
                <a:cs typeface="Times New Roman"/>
              </a:rPr>
              <a:t> Intellectual </a:t>
            </a:r>
            <a:r>
              <a:rPr sz="2800" dirty="0">
                <a:latin typeface="Times New Roman"/>
                <a:cs typeface="Times New Roman"/>
              </a:rPr>
              <a:t>Property </a:t>
            </a:r>
            <a:r>
              <a:rPr sz="2800" spc="-10" dirty="0">
                <a:latin typeface="Times New Roman"/>
                <a:cs typeface="Times New Roman"/>
              </a:rPr>
              <a:t>Office</a:t>
            </a:r>
            <a:r>
              <a:rPr sz="2800" spc="-15" dirty="0">
                <a:latin typeface="Times New Roman"/>
                <a:cs typeface="Times New Roman"/>
              </a:rPr>
              <a:t> </a:t>
            </a:r>
            <a:r>
              <a:rPr sz="2800" spc="-5" dirty="0">
                <a:latin typeface="Times New Roman"/>
                <a:cs typeface="Times New Roman"/>
              </a:rPr>
              <a:t>Building</a:t>
            </a:r>
            <a:endParaRPr sz="2800">
              <a:latin typeface="Times New Roman"/>
              <a:cs typeface="Times New Roman"/>
            </a:endParaRPr>
          </a:p>
          <a:p>
            <a:pPr marL="12700" marR="4716780">
              <a:lnSpc>
                <a:spcPct val="119600"/>
              </a:lnSpc>
              <a:spcBef>
                <a:spcPts val="5"/>
              </a:spcBef>
            </a:pPr>
            <a:r>
              <a:rPr sz="2800" spc="-5" dirty="0">
                <a:latin typeface="Times New Roman"/>
                <a:cs typeface="Times New Roman"/>
              </a:rPr>
              <a:t>Industrial Estate, G.S.T</a:t>
            </a:r>
            <a:r>
              <a:rPr sz="2800" spc="-60" dirty="0">
                <a:latin typeface="Times New Roman"/>
                <a:cs typeface="Times New Roman"/>
              </a:rPr>
              <a:t> </a:t>
            </a:r>
            <a:r>
              <a:rPr sz="2800" spc="-5" dirty="0">
                <a:latin typeface="Times New Roman"/>
                <a:cs typeface="Times New Roman"/>
              </a:rPr>
              <a:t>Road  </a:t>
            </a:r>
            <a:r>
              <a:rPr sz="2800" spc="-25" dirty="0">
                <a:latin typeface="Times New Roman"/>
                <a:cs typeface="Times New Roman"/>
              </a:rPr>
              <a:t>Guindy, </a:t>
            </a:r>
            <a:r>
              <a:rPr sz="2800" spc="-5" dirty="0">
                <a:latin typeface="Times New Roman"/>
                <a:cs typeface="Times New Roman"/>
              </a:rPr>
              <a:t>Chennai – </a:t>
            </a:r>
            <a:r>
              <a:rPr sz="2800" dirty="0">
                <a:latin typeface="Times New Roman"/>
                <a:cs typeface="Times New Roman"/>
              </a:rPr>
              <a:t>600</a:t>
            </a:r>
            <a:r>
              <a:rPr sz="2800" spc="-25" dirty="0">
                <a:latin typeface="Times New Roman"/>
                <a:cs typeface="Times New Roman"/>
              </a:rPr>
              <a:t> </a:t>
            </a:r>
            <a:r>
              <a:rPr sz="2800" dirty="0">
                <a:latin typeface="Times New Roman"/>
                <a:cs typeface="Times New Roman"/>
              </a:rPr>
              <a:t>032</a:t>
            </a:r>
            <a:endParaRPr sz="2800">
              <a:latin typeface="Times New Roman"/>
              <a:cs typeface="Times New Roman"/>
            </a:endParaRPr>
          </a:p>
          <a:p>
            <a:pPr marL="12700">
              <a:spcBef>
                <a:spcPts val="670"/>
              </a:spcBef>
            </a:pPr>
            <a:r>
              <a:rPr sz="2800" spc="-5" dirty="0">
                <a:latin typeface="Times New Roman"/>
                <a:cs typeface="Times New Roman"/>
              </a:rPr>
              <a:t>Phone: 044 – 22502091-93 &amp;</a:t>
            </a:r>
            <a:r>
              <a:rPr sz="2800" spc="-45" dirty="0">
                <a:latin typeface="Times New Roman"/>
                <a:cs typeface="Times New Roman"/>
              </a:rPr>
              <a:t> </a:t>
            </a:r>
            <a:r>
              <a:rPr sz="2800" spc="-5" dirty="0">
                <a:latin typeface="Times New Roman"/>
                <a:cs typeface="Times New Roman"/>
              </a:rPr>
              <a:t>98</a:t>
            </a:r>
            <a:endParaRPr sz="2800">
              <a:latin typeface="Times New Roman"/>
              <a:cs typeface="Times New Roman"/>
            </a:endParaRPr>
          </a:p>
          <a:p>
            <a:pPr marL="12700">
              <a:spcBef>
                <a:spcPts val="665"/>
              </a:spcBef>
            </a:pPr>
            <a:r>
              <a:rPr sz="2800" spc="-5" dirty="0">
                <a:latin typeface="Times New Roman"/>
                <a:cs typeface="Times New Roman"/>
              </a:rPr>
              <a:t>Fax: </a:t>
            </a:r>
            <a:r>
              <a:rPr sz="2800" dirty="0">
                <a:latin typeface="Times New Roman"/>
                <a:cs typeface="Times New Roman"/>
              </a:rPr>
              <a:t>044 </a:t>
            </a:r>
            <a:r>
              <a:rPr sz="2800" spc="-5" dirty="0">
                <a:latin typeface="Times New Roman"/>
                <a:cs typeface="Times New Roman"/>
              </a:rPr>
              <a:t>–</a:t>
            </a:r>
            <a:r>
              <a:rPr sz="2800" spc="-15" dirty="0">
                <a:latin typeface="Times New Roman"/>
                <a:cs typeface="Times New Roman"/>
              </a:rPr>
              <a:t> </a:t>
            </a:r>
            <a:r>
              <a:rPr sz="2800" dirty="0">
                <a:latin typeface="Times New Roman"/>
                <a:cs typeface="Times New Roman"/>
              </a:rPr>
              <a:t>22502090</a:t>
            </a:r>
            <a:endParaRPr sz="2800">
              <a:latin typeface="Times New Roman"/>
              <a:cs typeface="Times New Roman"/>
            </a:endParaRPr>
          </a:p>
          <a:p>
            <a:pPr marL="12700" marR="5619115">
              <a:lnSpc>
                <a:spcPts val="4029"/>
              </a:lnSpc>
              <a:spcBef>
                <a:spcPts val="235"/>
              </a:spcBef>
            </a:pPr>
            <a:r>
              <a:rPr sz="2800" spc="-5" dirty="0">
                <a:latin typeface="Times New Roman"/>
                <a:cs typeface="Times New Roman"/>
                <a:hlinkClick r:id="rId2"/>
              </a:rPr>
              <a:t>E-mail:gir-ipo@nic.in </a:t>
            </a:r>
            <a:r>
              <a:rPr sz="2800" spc="-5" dirty="0">
                <a:latin typeface="Times New Roman"/>
                <a:cs typeface="Times New Roman"/>
              </a:rPr>
              <a:t> </a:t>
            </a:r>
            <a:r>
              <a:rPr sz="2800" spc="-35" dirty="0">
                <a:latin typeface="Times New Roman"/>
                <a:cs typeface="Times New Roman"/>
              </a:rPr>
              <a:t>Website:</a:t>
            </a:r>
            <a:r>
              <a:rPr sz="2800" spc="-50" dirty="0">
                <a:latin typeface="Times New Roman"/>
                <a:cs typeface="Times New Roman"/>
              </a:rPr>
              <a:t> </a:t>
            </a:r>
            <a:r>
              <a:rPr sz="2800" spc="-15" dirty="0">
                <a:latin typeface="Times New Roman"/>
                <a:cs typeface="Times New Roman"/>
              </a:rPr>
              <a:t>ipindia.gov.in</a:t>
            </a:r>
            <a:endParaRPr sz="2800">
              <a:latin typeface="Times New Roman"/>
              <a:cs typeface="Times New Roman"/>
            </a:endParaRPr>
          </a:p>
          <a:p>
            <a:pPr marL="241300" indent="-228600">
              <a:lnSpc>
                <a:spcPts val="3190"/>
              </a:lnSpc>
              <a:spcBef>
                <a:spcPts val="420"/>
              </a:spcBef>
              <a:buFont typeface="Arial"/>
              <a:buChar char="•"/>
              <a:tabLst>
                <a:tab pos="241300" algn="l"/>
                <a:tab pos="962025" algn="l"/>
                <a:tab pos="2434590" algn="l"/>
                <a:tab pos="3293745" algn="l"/>
                <a:tab pos="4133850" algn="l"/>
                <a:tab pos="4639945" algn="l"/>
                <a:tab pos="5876290" algn="l"/>
                <a:tab pos="6459855" algn="l"/>
                <a:tab pos="7636509" algn="l"/>
                <a:tab pos="8082915" algn="l"/>
              </a:tabLst>
            </a:pPr>
            <a:r>
              <a:rPr sz="2800" spc="-5" dirty="0">
                <a:latin typeface="Times New Roman"/>
                <a:cs typeface="Times New Roman"/>
              </a:rPr>
              <a:t>The	app</a:t>
            </a:r>
            <a:r>
              <a:rPr sz="2800" dirty="0">
                <a:latin typeface="Times New Roman"/>
                <a:cs typeface="Times New Roman"/>
              </a:rPr>
              <a:t>l</a:t>
            </a:r>
            <a:r>
              <a:rPr sz="2800" spc="-5" dirty="0">
                <a:latin typeface="Times New Roman"/>
                <a:cs typeface="Times New Roman"/>
              </a:rPr>
              <a:t>icant</a:t>
            </a:r>
            <a:r>
              <a:rPr sz="2800" dirty="0">
                <a:latin typeface="Times New Roman"/>
                <a:cs typeface="Times New Roman"/>
              </a:rPr>
              <a:t>	</a:t>
            </a:r>
            <a:r>
              <a:rPr sz="2800" spc="-20" dirty="0">
                <a:latin typeface="Times New Roman"/>
                <a:cs typeface="Times New Roman"/>
              </a:rPr>
              <a:t>m</a:t>
            </a:r>
            <a:r>
              <a:rPr sz="2800" spc="-5" dirty="0">
                <a:latin typeface="Times New Roman"/>
                <a:cs typeface="Times New Roman"/>
              </a:rPr>
              <a:t>u</a:t>
            </a:r>
            <a:r>
              <a:rPr sz="2800" dirty="0">
                <a:latin typeface="Times New Roman"/>
                <a:cs typeface="Times New Roman"/>
              </a:rPr>
              <a:t>s</a:t>
            </a:r>
            <a:r>
              <a:rPr sz="2800" spc="-5" dirty="0">
                <a:latin typeface="Times New Roman"/>
                <a:cs typeface="Times New Roman"/>
              </a:rPr>
              <a:t>t</a:t>
            </a:r>
            <a:r>
              <a:rPr sz="2800" dirty="0">
                <a:latin typeface="Times New Roman"/>
                <a:cs typeface="Times New Roman"/>
              </a:rPr>
              <a:t>	</a:t>
            </a:r>
            <a:r>
              <a:rPr sz="2800" spc="-5" dirty="0">
                <a:latin typeface="Times New Roman"/>
                <a:cs typeface="Times New Roman"/>
              </a:rPr>
              <a:t>have</a:t>
            </a:r>
            <a:r>
              <a:rPr sz="2800" dirty="0">
                <a:latin typeface="Times New Roman"/>
                <a:cs typeface="Times New Roman"/>
              </a:rPr>
              <a:t>	</a:t>
            </a:r>
            <a:r>
              <a:rPr sz="2800" spc="-15" dirty="0">
                <a:latin typeface="Times New Roman"/>
                <a:cs typeface="Times New Roman"/>
              </a:rPr>
              <a:t>a</a:t>
            </a:r>
            <a:r>
              <a:rPr sz="2800" spc="-5" dirty="0">
                <a:latin typeface="Times New Roman"/>
                <a:cs typeface="Times New Roman"/>
              </a:rPr>
              <a:t>n</a:t>
            </a:r>
            <a:r>
              <a:rPr sz="2800" dirty="0">
                <a:latin typeface="Times New Roman"/>
                <a:cs typeface="Times New Roman"/>
              </a:rPr>
              <a:t>	</a:t>
            </a:r>
            <a:r>
              <a:rPr sz="2800" spc="-5" dirty="0">
                <a:latin typeface="Times New Roman"/>
                <a:cs typeface="Times New Roman"/>
              </a:rPr>
              <a:t>add</a:t>
            </a:r>
            <a:r>
              <a:rPr sz="2800" dirty="0">
                <a:latin typeface="Times New Roman"/>
                <a:cs typeface="Times New Roman"/>
              </a:rPr>
              <a:t>r</a:t>
            </a:r>
            <a:r>
              <a:rPr sz="2800" spc="-5" dirty="0">
                <a:latin typeface="Times New Roman"/>
                <a:cs typeface="Times New Roman"/>
              </a:rPr>
              <a:t>ess</a:t>
            </a:r>
            <a:r>
              <a:rPr sz="2800" dirty="0">
                <a:latin typeface="Times New Roman"/>
                <a:cs typeface="Times New Roman"/>
              </a:rPr>
              <a:t>	</a:t>
            </a:r>
            <a:r>
              <a:rPr sz="2800" spc="-5" dirty="0">
                <a:latin typeface="Times New Roman"/>
                <a:cs typeface="Times New Roman"/>
              </a:rPr>
              <a:t>for</a:t>
            </a:r>
            <a:r>
              <a:rPr sz="2800" dirty="0">
                <a:latin typeface="Times New Roman"/>
                <a:cs typeface="Times New Roman"/>
              </a:rPr>
              <a:t>	</a:t>
            </a:r>
            <a:r>
              <a:rPr sz="2800" spc="-5" dirty="0">
                <a:latin typeface="Times New Roman"/>
                <a:cs typeface="Times New Roman"/>
              </a:rPr>
              <a:t>ser</a:t>
            </a:r>
            <a:r>
              <a:rPr sz="2800" dirty="0">
                <a:latin typeface="Times New Roman"/>
                <a:cs typeface="Times New Roman"/>
              </a:rPr>
              <a:t>v</a:t>
            </a:r>
            <a:r>
              <a:rPr sz="2800" spc="-5" dirty="0">
                <a:latin typeface="Times New Roman"/>
                <a:cs typeface="Times New Roman"/>
              </a:rPr>
              <a:t>ice</a:t>
            </a:r>
            <a:r>
              <a:rPr sz="2800" dirty="0">
                <a:latin typeface="Times New Roman"/>
                <a:cs typeface="Times New Roman"/>
              </a:rPr>
              <a:t>	</a:t>
            </a:r>
            <a:r>
              <a:rPr sz="2800" spc="-5" dirty="0">
                <a:latin typeface="Times New Roman"/>
                <a:cs typeface="Times New Roman"/>
              </a:rPr>
              <a:t>in</a:t>
            </a:r>
            <a:r>
              <a:rPr sz="2800" dirty="0">
                <a:latin typeface="Times New Roman"/>
                <a:cs typeface="Times New Roman"/>
              </a:rPr>
              <a:t>	</a:t>
            </a:r>
            <a:r>
              <a:rPr sz="2800" spc="-5" dirty="0">
                <a:latin typeface="Times New Roman"/>
                <a:cs typeface="Times New Roman"/>
              </a:rPr>
              <a:t>I</a:t>
            </a:r>
            <a:r>
              <a:rPr sz="2800" dirty="0">
                <a:latin typeface="Times New Roman"/>
                <a:cs typeface="Times New Roman"/>
              </a:rPr>
              <a:t>n</a:t>
            </a:r>
            <a:r>
              <a:rPr sz="2800" spc="-5" dirty="0">
                <a:latin typeface="Times New Roman"/>
                <a:cs typeface="Times New Roman"/>
              </a:rPr>
              <a:t>d</a:t>
            </a:r>
            <a:r>
              <a:rPr sz="2800" dirty="0">
                <a:latin typeface="Times New Roman"/>
                <a:cs typeface="Times New Roman"/>
              </a:rPr>
              <a:t>i</a:t>
            </a:r>
            <a:r>
              <a:rPr sz="2800" spc="-5" dirty="0">
                <a:latin typeface="Times New Roman"/>
                <a:cs typeface="Times New Roman"/>
              </a:rPr>
              <a:t>a.</a:t>
            </a:r>
            <a:endParaRPr sz="2800">
              <a:latin typeface="Times New Roman"/>
              <a:cs typeface="Times New Roman"/>
            </a:endParaRPr>
          </a:p>
          <a:p>
            <a:pPr marL="241300">
              <a:lnSpc>
                <a:spcPts val="3190"/>
              </a:lnSpc>
            </a:pPr>
            <a:r>
              <a:rPr sz="2800" spc="-20" dirty="0">
                <a:latin typeface="Times New Roman"/>
                <a:cs typeface="Times New Roman"/>
              </a:rPr>
              <a:t>Generally, </a:t>
            </a:r>
            <a:r>
              <a:rPr sz="2800" spc="-5" dirty="0">
                <a:latin typeface="Times New Roman"/>
                <a:cs typeface="Times New Roman"/>
              </a:rPr>
              <a:t>application </a:t>
            </a:r>
            <a:r>
              <a:rPr sz="2800" spc="-10" dirty="0">
                <a:latin typeface="Times New Roman"/>
                <a:cs typeface="Times New Roman"/>
              </a:rPr>
              <a:t>can </a:t>
            </a:r>
            <a:r>
              <a:rPr sz="2800" dirty="0">
                <a:latin typeface="Times New Roman"/>
                <a:cs typeface="Times New Roman"/>
              </a:rPr>
              <a:t>be </a:t>
            </a:r>
            <a:r>
              <a:rPr sz="2800" spc="-5" dirty="0">
                <a:latin typeface="Times New Roman"/>
                <a:cs typeface="Times New Roman"/>
              </a:rPr>
              <a:t>filed </a:t>
            </a:r>
            <a:r>
              <a:rPr sz="2800" dirty="0">
                <a:latin typeface="Times New Roman"/>
                <a:cs typeface="Times New Roman"/>
              </a:rPr>
              <a:t>by</a:t>
            </a:r>
            <a:endParaRPr sz="2800">
              <a:latin typeface="Times New Roman"/>
              <a:cs typeface="Times New Roman"/>
            </a:endParaRPr>
          </a:p>
          <a:p>
            <a:pPr marL="527685" indent="-515620">
              <a:spcBef>
                <a:spcPts val="660"/>
              </a:spcBef>
              <a:buAutoNum type="arabicParenBoth"/>
              <a:tabLst>
                <a:tab pos="528320" algn="l"/>
              </a:tabLst>
            </a:pPr>
            <a:r>
              <a:rPr sz="2800" spc="-5" dirty="0">
                <a:latin typeface="Times New Roman"/>
                <a:cs typeface="Times New Roman"/>
              </a:rPr>
              <a:t>a legal</a:t>
            </a:r>
            <a:r>
              <a:rPr sz="2800" spc="-15" dirty="0">
                <a:latin typeface="Times New Roman"/>
                <a:cs typeface="Times New Roman"/>
              </a:rPr>
              <a:t> </a:t>
            </a:r>
            <a:r>
              <a:rPr sz="2800" dirty="0">
                <a:latin typeface="Times New Roman"/>
                <a:cs typeface="Times New Roman"/>
              </a:rPr>
              <a:t>practitioner</a:t>
            </a:r>
            <a:endParaRPr sz="2800">
              <a:latin typeface="Times New Roman"/>
              <a:cs typeface="Times New Roman"/>
            </a:endParaRPr>
          </a:p>
          <a:p>
            <a:pPr marL="516890" indent="-504825">
              <a:spcBef>
                <a:spcPts val="675"/>
              </a:spcBef>
              <a:buAutoNum type="arabicParenBoth"/>
              <a:tabLst>
                <a:tab pos="517525" algn="l"/>
              </a:tabLst>
            </a:pPr>
            <a:r>
              <a:rPr sz="2800" spc="-5" dirty="0">
                <a:latin typeface="Times New Roman"/>
                <a:cs typeface="Times New Roman"/>
              </a:rPr>
              <a:t>a registered</a:t>
            </a:r>
            <a:r>
              <a:rPr sz="2800" spc="-10" dirty="0">
                <a:latin typeface="Times New Roman"/>
                <a:cs typeface="Times New Roman"/>
              </a:rPr>
              <a:t> </a:t>
            </a:r>
            <a:r>
              <a:rPr sz="2800" spc="-5" dirty="0">
                <a:latin typeface="Times New Roman"/>
                <a:cs typeface="Times New Roman"/>
              </a:rPr>
              <a:t>agent</a:t>
            </a:r>
            <a:endParaRPr sz="2800">
              <a:latin typeface="Times New Roman"/>
              <a:cs typeface="Times New Roman"/>
            </a:endParaRPr>
          </a:p>
        </p:txBody>
      </p:sp>
    </p:spTree>
    <p:extLst>
      <p:ext uri="{BB962C8B-B14F-4D97-AF65-F5344CB8AC3E}">
        <p14:creationId xmlns:p14="http://schemas.microsoft.com/office/powerpoint/2010/main" val="3562418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02739" y="0"/>
            <a:ext cx="8997950" cy="6814820"/>
          </a:xfrm>
          <a:prstGeom prst="rect">
            <a:avLst/>
          </a:prstGeom>
        </p:spPr>
        <p:txBody>
          <a:bodyPr vert="horz" wrap="square" lIns="0" tIns="60960" rIns="0" bIns="0" rtlCol="0">
            <a:spAutoFit/>
          </a:bodyPr>
          <a:lstStyle/>
          <a:p>
            <a:pPr marL="12700">
              <a:spcBef>
                <a:spcPts val="480"/>
              </a:spcBef>
            </a:pPr>
            <a:r>
              <a:rPr sz="2600" dirty="0">
                <a:solidFill>
                  <a:srgbClr val="2E5496"/>
                </a:solidFill>
                <a:latin typeface="Times New Roman"/>
                <a:cs typeface="Times New Roman"/>
              </a:rPr>
              <a:t>STEP 2 and 3: </a:t>
            </a:r>
            <a:r>
              <a:rPr sz="2600" spc="-5" dirty="0">
                <a:solidFill>
                  <a:srgbClr val="2E5496"/>
                </a:solidFill>
                <a:latin typeface="Times New Roman"/>
                <a:cs typeface="Times New Roman"/>
              </a:rPr>
              <a:t>Preliminary scrutiny </a:t>
            </a:r>
            <a:r>
              <a:rPr sz="2600" dirty="0">
                <a:solidFill>
                  <a:srgbClr val="2E5496"/>
                </a:solidFill>
                <a:latin typeface="Times New Roman"/>
                <a:cs typeface="Times New Roman"/>
              </a:rPr>
              <a:t>and</a:t>
            </a:r>
            <a:r>
              <a:rPr sz="2600" spc="-145" dirty="0">
                <a:solidFill>
                  <a:srgbClr val="2E5496"/>
                </a:solidFill>
                <a:latin typeface="Times New Roman"/>
                <a:cs typeface="Times New Roman"/>
              </a:rPr>
              <a:t> </a:t>
            </a:r>
            <a:r>
              <a:rPr sz="2600" spc="-5" dirty="0">
                <a:solidFill>
                  <a:srgbClr val="2E5496"/>
                </a:solidFill>
                <a:latin typeface="Times New Roman"/>
                <a:cs typeface="Times New Roman"/>
              </a:rPr>
              <a:t>examination</a:t>
            </a:r>
            <a:endParaRPr sz="2600">
              <a:latin typeface="Times New Roman"/>
              <a:cs typeface="Times New Roman"/>
            </a:endParaRPr>
          </a:p>
          <a:p>
            <a:pPr marL="241300" indent="-228600">
              <a:spcBef>
                <a:spcPts val="385"/>
              </a:spcBef>
              <a:buFont typeface="Arial"/>
              <a:buChar char="•"/>
              <a:tabLst>
                <a:tab pos="241300" algn="l"/>
              </a:tabLst>
            </a:pPr>
            <a:r>
              <a:rPr sz="2600" dirty="0">
                <a:latin typeface="Times New Roman"/>
                <a:cs typeface="Times New Roman"/>
              </a:rPr>
              <a:t>The Examiner will scrutinize the </a:t>
            </a:r>
            <a:r>
              <a:rPr sz="2600" spc="-5" dirty="0">
                <a:latin typeface="Times New Roman"/>
                <a:cs typeface="Times New Roman"/>
              </a:rPr>
              <a:t>application </a:t>
            </a:r>
            <a:r>
              <a:rPr sz="2600" dirty="0">
                <a:latin typeface="Times New Roman"/>
                <a:cs typeface="Times New Roman"/>
              </a:rPr>
              <a:t>for any</a:t>
            </a:r>
            <a:r>
              <a:rPr sz="2600" spc="-65" dirty="0">
                <a:latin typeface="Times New Roman"/>
                <a:cs typeface="Times New Roman"/>
              </a:rPr>
              <a:t> </a:t>
            </a:r>
            <a:r>
              <a:rPr sz="2600" spc="-5" dirty="0">
                <a:latin typeface="Times New Roman"/>
                <a:cs typeface="Times New Roman"/>
              </a:rPr>
              <a:t>deficiencies.</a:t>
            </a:r>
            <a:endParaRPr sz="2600">
              <a:latin typeface="Times New Roman"/>
              <a:cs typeface="Times New Roman"/>
            </a:endParaRPr>
          </a:p>
          <a:p>
            <a:pPr marL="241300" marR="6350" indent="-228600">
              <a:lnSpc>
                <a:spcPct val="80000"/>
              </a:lnSpc>
              <a:spcBef>
                <a:spcPts val="994"/>
              </a:spcBef>
              <a:buFont typeface="Arial"/>
              <a:buChar char="•"/>
              <a:tabLst>
                <a:tab pos="241300" algn="l"/>
              </a:tabLst>
            </a:pPr>
            <a:r>
              <a:rPr sz="2600" dirty="0">
                <a:latin typeface="Times New Roman"/>
                <a:cs typeface="Times New Roman"/>
              </a:rPr>
              <a:t>The applicant should within one month of the </a:t>
            </a:r>
            <a:r>
              <a:rPr sz="2600" spc="-5" dirty="0">
                <a:latin typeface="Times New Roman"/>
                <a:cs typeface="Times New Roman"/>
              </a:rPr>
              <a:t>communication in  </a:t>
            </a:r>
            <a:r>
              <a:rPr sz="2600" dirty="0">
                <a:latin typeface="Times New Roman"/>
                <a:cs typeface="Times New Roman"/>
              </a:rPr>
              <a:t>this regard, </a:t>
            </a:r>
            <a:r>
              <a:rPr sz="2600" spc="-5" dirty="0">
                <a:latin typeface="Times New Roman"/>
                <a:cs typeface="Times New Roman"/>
              </a:rPr>
              <a:t>remedy </a:t>
            </a:r>
            <a:r>
              <a:rPr sz="2600" dirty="0">
                <a:latin typeface="Times New Roman"/>
                <a:cs typeface="Times New Roman"/>
              </a:rPr>
              <a:t>the</a:t>
            </a:r>
            <a:r>
              <a:rPr sz="2600" spc="-55" dirty="0">
                <a:latin typeface="Times New Roman"/>
                <a:cs typeface="Times New Roman"/>
              </a:rPr>
              <a:t> </a:t>
            </a:r>
            <a:r>
              <a:rPr sz="2600" spc="-5" dirty="0">
                <a:latin typeface="Times New Roman"/>
                <a:cs typeface="Times New Roman"/>
              </a:rPr>
              <a:t>same.</a:t>
            </a:r>
            <a:endParaRPr sz="2600">
              <a:latin typeface="Times New Roman"/>
              <a:cs typeface="Times New Roman"/>
            </a:endParaRPr>
          </a:p>
          <a:p>
            <a:pPr marL="241300" marR="6985" indent="-228600">
              <a:lnSpc>
                <a:spcPct val="80000"/>
              </a:lnSpc>
              <a:spcBef>
                <a:spcPts val="1000"/>
              </a:spcBef>
              <a:buFont typeface="Arial"/>
              <a:buChar char="•"/>
              <a:tabLst>
                <a:tab pos="241300" algn="l"/>
                <a:tab pos="901065" algn="l"/>
                <a:tab pos="2018030" algn="l"/>
                <a:tab pos="2440305" algn="l"/>
                <a:tab pos="3851910" algn="l"/>
                <a:tab pos="4274185" algn="l"/>
                <a:tab pos="4986020" algn="l"/>
                <a:tab pos="5351780" algn="l"/>
                <a:tab pos="6617970" algn="l"/>
                <a:tab pos="7095490" algn="l"/>
                <a:tab pos="7388225" algn="l"/>
              </a:tabLst>
            </a:pPr>
            <a:r>
              <a:rPr sz="2600" dirty="0">
                <a:latin typeface="Times New Roman"/>
                <a:cs typeface="Times New Roman"/>
              </a:rPr>
              <a:t>The	c</a:t>
            </a:r>
            <a:r>
              <a:rPr sz="2600" spc="-15" dirty="0">
                <a:latin typeface="Times New Roman"/>
                <a:cs typeface="Times New Roman"/>
              </a:rPr>
              <a:t>o</a:t>
            </a:r>
            <a:r>
              <a:rPr sz="2600" dirty="0">
                <a:latin typeface="Times New Roman"/>
                <a:cs typeface="Times New Roman"/>
              </a:rPr>
              <a:t>nte</a:t>
            </a:r>
            <a:r>
              <a:rPr sz="2600" spc="-10" dirty="0">
                <a:latin typeface="Times New Roman"/>
                <a:cs typeface="Times New Roman"/>
              </a:rPr>
              <a:t>n</a:t>
            </a:r>
            <a:r>
              <a:rPr sz="2600" dirty="0">
                <a:latin typeface="Times New Roman"/>
                <a:cs typeface="Times New Roman"/>
              </a:rPr>
              <a:t>t	</a:t>
            </a:r>
            <a:r>
              <a:rPr sz="2600" spc="5" dirty="0">
                <a:latin typeface="Times New Roman"/>
                <a:cs typeface="Times New Roman"/>
              </a:rPr>
              <a:t>o</a:t>
            </a:r>
            <a:r>
              <a:rPr sz="2600" dirty="0">
                <a:latin typeface="Times New Roman"/>
                <a:cs typeface="Times New Roman"/>
              </a:rPr>
              <a:t>f	s</a:t>
            </a:r>
            <a:r>
              <a:rPr sz="2600" spc="-10" dirty="0">
                <a:latin typeface="Times New Roman"/>
                <a:cs typeface="Times New Roman"/>
              </a:rPr>
              <a:t>t</a:t>
            </a:r>
            <a:r>
              <a:rPr sz="2600" dirty="0">
                <a:latin typeface="Times New Roman"/>
                <a:cs typeface="Times New Roman"/>
              </a:rPr>
              <a:t>a</a:t>
            </a:r>
            <a:r>
              <a:rPr sz="2600" spc="-10" dirty="0">
                <a:latin typeface="Times New Roman"/>
                <a:cs typeface="Times New Roman"/>
              </a:rPr>
              <a:t>t</a:t>
            </a:r>
            <a:r>
              <a:rPr sz="2600" dirty="0">
                <a:latin typeface="Times New Roman"/>
                <a:cs typeface="Times New Roman"/>
              </a:rPr>
              <a:t>ement	</a:t>
            </a:r>
            <a:r>
              <a:rPr sz="2600" spc="5" dirty="0">
                <a:latin typeface="Times New Roman"/>
                <a:cs typeface="Times New Roman"/>
              </a:rPr>
              <a:t>o</a:t>
            </a:r>
            <a:r>
              <a:rPr sz="2600" dirty="0">
                <a:latin typeface="Times New Roman"/>
                <a:cs typeface="Times New Roman"/>
              </a:rPr>
              <a:t>f	</a:t>
            </a:r>
            <a:r>
              <a:rPr sz="2600" spc="-5" dirty="0">
                <a:latin typeface="Times New Roman"/>
                <a:cs typeface="Times New Roman"/>
              </a:rPr>
              <a:t>cas</a:t>
            </a:r>
            <a:r>
              <a:rPr sz="2600" dirty="0">
                <a:latin typeface="Times New Roman"/>
                <a:cs typeface="Times New Roman"/>
              </a:rPr>
              <a:t>e	</a:t>
            </a:r>
            <a:r>
              <a:rPr sz="2600" spc="-5" dirty="0">
                <a:latin typeface="Times New Roman"/>
                <a:cs typeface="Times New Roman"/>
              </a:rPr>
              <a:t>i</a:t>
            </a:r>
            <a:r>
              <a:rPr sz="2600" dirty="0">
                <a:latin typeface="Times New Roman"/>
                <a:cs typeface="Times New Roman"/>
              </a:rPr>
              <a:t>s	asse</a:t>
            </a:r>
            <a:r>
              <a:rPr sz="2600" spc="-15" dirty="0">
                <a:latin typeface="Times New Roman"/>
                <a:cs typeface="Times New Roman"/>
              </a:rPr>
              <a:t>s</a:t>
            </a:r>
            <a:r>
              <a:rPr sz="2600" dirty="0">
                <a:latin typeface="Times New Roman"/>
                <a:cs typeface="Times New Roman"/>
              </a:rPr>
              <a:t>sed	</a:t>
            </a:r>
            <a:r>
              <a:rPr sz="2600" spc="-10" dirty="0">
                <a:latin typeface="Times New Roman"/>
                <a:cs typeface="Times New Roman"/>
              </a:rPr>
              <a:t>b</a:t>
            </a:r>
            <a:r>
              <a:rPr sz="2600" dirty="0">
                <a:latin typeface="Times New Roman"/>
                <a:cs typeface="Times New Roman"/>
              </a:rPr>
              <a:t>y	a	</a:t>
            </a:r>
            <a:r>
              <a:rPr sz="2600" spc="-20" dirty="0">
                <a:latin typeface="Times New Roman"/>
                <a:cs typeface="Times New Roman"/>
              </a:rPr>
              <a:t>c</a:t>
            </a:r>
            <a:r>
              <a:rPr sz="2600" dirty="0">
                <a:latin typeface="Times New Roman"/>
                <a:cs typeface="Times New Roman"/>
              </a:rPr>
              <a:t>onsult</a:t>
            </a:r>
            <a:r>
              <a:rPr sz="2600" spc="-15" dirty="0">
                <a:latin typeface="Times New Roman"/>
                <a:cs typeface="Times New Roman"/>
              </a:rPr>
              <a:t>a</a:t>
            </a:r>
            <a:r>
              <a:rPr sz="2600" dirty="0">
                <a:latin typeface="Times New Roman"/>
                <a:cs typeface="Times New Roman"/>
              </a:rPr>
              <a:t>t</a:t>
            </a:r>
            <a:r>
              <a:rPr sz="2600" spc="-10" dirty="0">
                <a:latin typeface="Times New Roman"/>
                <a:cs typeface="Times New Roman"/>
              </a:rPr>
              <a:t>i</a:t>
            </a:r>
            <a:r>
              <a:rPr sz="2600" dirty="0">
                <a:latin typeface="Times New Roman"/>
                <a:cs typeface="Times New Roman"/>
              </a:rPr>
              <a:t>ve  group of experts will </a:t>
            </a:r>
            <a:r>
              <a:rPr sz="2600" spc="-5" dirty="0">
                <a:latin typeface="Times New Roman"/>
                <a:cs typeface="Times New Roman"/>
              </a:rPr>
              <a:t>versed </a:t>
            </a:r>
            <a:r>
              <a:rPr sz="2600" dirty="0">
                <a:latin typeface="Times New Roman"/>
                <a:cs typeface="Times New Roman"/>
              </a:rPr>
              <a:t>on the</a:t>
            </a:r>
            <a:r>
              <a:rPr sz="2600" spc="-80" dirty="0">
                <a:latin typeface="Times New Roman"/>
                <a:cs typeface="Times New Roman"/>
              </a:rPr>
              <a:t> </a:t>
            </a:r>
            <a:r>
              <a:rPr sz="2600" dirty="0">
                <a:latin typeface="Times New Roman"/>
                <a:cs typeface="Times New Roman"/>
              </a:rPr>
              <a:t>subject.</a:t>
            </a:r>
            <a:endParaRPr sz="2600">
              <a:latin typeface="Times New Roman"/>
              <a:cs typeface="Times New Roman"/>
            </a:endParaRPr>
          </a:p>
          <a:p>
            <a:pPr marL="241300" indent="-228600">
              <a:spcBef>
                <a:spcPts val="385"/>
              </a:spcBef>
              <a:buFont typeface="Arial"/>
              <a:buChar char="•"/>
              <a:tabLst>
                <a:tab pos="241300" algn="l"/>
              </a:tabLst>
            </a:pPr>
            <a:r>
              <a:rPr sz="2600" dirty="0">
                <a:latin typeface="Times New Roman"/>
                <a:cs typeface="Times New Roman"/>
              </a:rPr>
              <a:t>The will </a:t>
            </a:r>
            <a:r>
              <a:rPr sz="2600" spc="-5" dirty="0">
                <a:latin typeface="Times New Roman"/>
                <a:cs typeface="Times New Roman"/>
              </a:rPr>
              <a:t>ascertain </a:t>
            </a:r>
            <a:r>
              <a:rPr sz="2600" dirty="0">
                <a:latin typeface="Times New Roman"/>
                <a:cs typeface="Times New Roman"/>
              </a:rPr>
              <a:t>the </a:t>
            </a:r>
            <a:r>
              <a:rPr sz="2600" spc="-5" dirty="0">
                <a:latin typeface="Times New Roman"/>
                <a:cs typeface="Times New Roman"/>
              </a:rPr>
              <a:t>correctness </a:t>
            </a:r>
            <a:r>
              <a:rPr sz="2600" dirty="0">
                <a:latin typeface="Times New Roman"/>
                <a:cs typeface="Times New Roman"/>
              </a:rPr>
              <a:t>of </a:t>
            </a:r>
            <a:r>
              <a:rPr sz="2600" spc="-5" dirty="0">
                <a:latin typeface="Times New Roman"/>
                <a:cs typeface="Times New Roman"/>
              </a:rPr>
              <a:t>particulars</a:t>
            </a:r>
            <a:r>
              <a:rPr sz="2600" spc="-50" dirty="0">
                <a:latin typeface="Times New Roman"/>
                <a:cs typeface="Times New Roman"/>
              </a:rPr>
              <a:t> </a:t>
            </a:r>
            <a:r>
              <a:rPr sz="2600" dirty="0">
                <a:latin typeface="Times New Roman"/>
                <a:cs typeface="Times New Roman"/>
              </a:rPr>
              <a:t>furnished.</a:t>
            </a:r>
            <a:endParaRPr sz="2600">
              <a:latin typeface="Times New Roman"/>
              <a:cs typeface="Times New Roman"/>
            </a:endParaRPr>
          </a:p>
          <a:p>
            <a:pPr marL="12700" marR="1938020">
              <a:lnSpc>
                <a:spcPts val="3490"/>
              </a:lnSpc>
              <a:spcBef>
                <a:spcPts val="180"/>
              </a:spcBef>
              <a:buFont typeface="Arial"/>
              <a:buChar char="•"/>
              <a:tabLst>
                <a:tab pos="241300" algn="l"/>
              </a:tabLst>
            </a:pPr>
            <a:r>
              <a:rPr sz="2600" spc="-5" dirty="0">
                <a:latin typeface="Times New Roman"/>
                <a:cs typeface="Times New Roman"/>
              </a:rPr>
              <a:t>Thereafter </a:t>
            </a:r>
            <a:r>
              <a:rPr sz="2600" dirty="0">
                <a:latin typeface="Times New Roman"/>
                <a:cs typeface="Times New Roman"/>
              </a:rPr>
              <a:t>an Examination Report would be</a:t>
            </a:r>
            <a:r>
              <a:rPr sz="2600" spc="-80" dirty="0">
                <a:latin typeface="Times New Roman"/>
                <a:cs typeface="Times New Roman"/>
              </a:rPr>
              <a:t> </a:t>
            </a:r>
            <a:r>
              <a:rPr sz="2600" spc="-5" dirty="0">
                <a:latin typeface="Times New Roman"/>
                <a:cs typeface="Times New Roman"/>
              </a:rPr>
              <a:t>issued. </a:t>
            </a:r>
            <a:r>
              <a:rPr sz="2600" spc="-5" dirty="0">
                <a:solidFill>
                  <a:srgbClr val="2E5496"/>
                </a:solidFill>
                <a:latin typeface="Times New Roman"/>
                <a:cs typeface="Times New Roman"/>
              </a:rPr>
              <a:t> </a:t>
            </a:r>
            <a:r>
              <a:rPr sz="2600" dirty="0">
                <a:solidFill>
                  <a:srgbClr val="2E5496"/>
                </a:solidFill>
                <a:latin typeface="Times New Roman"/>
                <a:cs typeface="Times New Roman"/>
              </a:rPr>
              <a:t>STEP 4: Show </a:t>
            </a:r>
            <a:r>
              <a:rPr sz="2600" spc="-5" dirty="0">
                <a:solidFill>
                  <a:srgbClr val="2E5496"/>
                </a:solidFill>
                <a:latin typeface="Times New Roman"/>
                <a:cs typeface="Times New Roman"/>
              </a:rPr>
              <a:t>cause</a:t>
            </a:r>
            <a:r>
              <a:rPr sz="2600" spc="-155" dirty="0">
                <a:solidFill>
                  <a:srgbClr val="2E5496"/>
                </a:solidFill>
                <a:latin typeface="Times New Roman"/>
                <a:cs typeface="Times New Roman"/>
              </a:rPr>
              <a:t> </a:t>
            </a:r>
            <a:r>
              <a:rPr sz="2600" dirty="0">
                <a:solidFill>
                  <a:srgbClr val="2E5496"/>
                </a:solidFill>
                <a:latin typeface="Times New Roman"/>
                <a:cs typeface="Times New Roman"/>
              </a:rPr>
              <a:t>notice</a:t>
            </a:r>
            <a:endParaRPr sz="2600">
              <a:latin typeface="Times New Roman"/>
              <a:cs typeface="Times New Roman"/>
            </a:endParaRPr>
          </a:p>
          <a:p>
            <a:pPr marL="241300" marR="6350" indent="-228600">
              <a:lnSpc>
                <a:spcPct val="80000"/>
              </a:lnSpc>
              <a:spcBef>
                <a:spcPts val="835"/>
              </a:spcBef>
              <a:buFont typeface="Arial"/>
              <a:buChar char="•"/>
              <a:tabLst>
                <a:tab pos="241300" algn="l"/>
                <a:tab pos="632460" algn="l"/>
                <a:tab pos="1209040" algn="l"/>
                <a:tab pos="2589530" algn="l"/>
                <a:tab pos="3204210" algn="l"/>
                <a:tab pos="3853179" algn="l"/>
                <a:tab pos="5257165" algn="l"/>
                <a:tab pos="5687060" algn="l"/>
                <a:tab pos="6261735" algn="l"/>
                <a:tab pos="7983855" algn="l"/>
                <a:tab pos="8468995" algn="l"/>
              </a:tabLst>
            </a:pPr>
            <a:r>
              <a:rPr sz="2600" spc="-5" dirty="0">
                <a:latin typeface="Times New Roman"/>
                <a:cs typeface="Times New Roman"/>
              </a:rPr>
              <a:t>I</a:t>
            </a:r>
            <a:r>
              <a:rPr sz="2600" dirty="0">
                <a:latin typeface="Times New Roman"/>
                <a:cs typeface="Times New Roman"/>
              </a:rPr>
              <a:t>f	the	Reg</a:t>
            </a:r>
            <a:r>
              <a:rPr sz="2600" spc="-15" dirty="0">
                <a:latin typeface="Times New Roman"/>
                <a:cs typeface="Times New Roman"/>
              </a:rPr>
              <a:t>i</a:t>
            </a:r>
            <a:r>
              <a:rPr sz="2600" dirty="0">
                <a:latin typeface="Times New Roman"/>
                <a:cs typeface="Times New Roman"/>
              </a:rPr>
              <a:t>s</a:t>
            </a:r>
            <a:r>
              <a:rPr sz="2600" spc="-10" dirty="0">
                <a:latin typeface="Times New Roman"/>
                <a:cs typeface="Times New Roman"/>
              </a:rPr>
              <a:t>t</a:t>
            </a:r>
            <a:r>
              <a:rPr sz="2600" dirty="0">
                <a:latin typeface="Times New Roman"/>
                <a:cs typeface="Times New Roman"/>
              </a:rPr>
              <a:t>rar	has	a</a:t>
            </a:r>
            <a:r>
              <a:rPr sz="2600" spc="-15" dirty="0">
                <a:latin typeface="Times New Roman"/>
                <a:cs typeface="Times New Roman"/>
              </a:rPr>
              <a:t>n</a:t>
            </a:r>
            <a:r>
              <a:rPr sz="2600" dirty="0">
                <a:latin typeface="Times New Roman"/>
                <a:cs typeface="Times New Roman"/>
              </a:rPr>
              <a:t>y	o</a:t>
            </a:r>
            <a:r>
              <a:rPr sz="2600" spc="10" dirty="0">
                <a:latin typeface="Times New Roman"/>
                <a:cs typeface="Times New Roman"/>
              </a:rPr>
              <a:t>b</a:t>
            </a:r>
            <a:r>
              <a:rPr sz="2600" dirty="0">
                <a:latin typeface="Times New Roman"/>
                <a:cs typeface="Times New Roman"/>
              </a:rPr>
              <a:t>j</a:t>
            </a:r>
            <a:r>
              <a:rPr sz="2600" spc="-10" dirty="0">
                <a:latin typeface="Times New Roman"/>
                <a:cs typeface="Times New Roman"/>
              </a:rPr>
              <a:t>e</a:t>
            </a:r>
            <a:r>
              <a:rPr sz="2600" dirty="0">
                <a:latin typeface="Times New Roman"/>
                <a:cs typeface="Times New Roman"/>
              </a:rPr>
              <a:t>c</a:t>
            </a:r>
            <a:r>
              <a:rPr sz="2600" spc="-10" dirty="0">
                <a:latin typeface="Times New Roman"/>
                <a:cs typeface="Times New Roman"/>
              </a:rPr>
              <a:t>t</a:t>
            </a:r>
            <a:r>
              <a:rPr sz="2600" dirty="0">
                <a:latin typeface="Times New Roman"/>
                <a:cs typeface="Times New Roman"/>
              </a:rPr>
              <a:t>ion	</a:t>
            </a:r>
            <a:r>
              <a:rPr sz="2600" spc="-5" dirty="0">
                <a:latin typeface="Times New Roman"/>
                <a:cs typeface="Times New Roman"/>
              </a:rPr>
              <a:t>t</a:t>
            </a:r>
            <a:r>
              <a:rPr sz="2600" dirty="0">
                <a:latin typeface="Times New Roman"/>
                <a:cs typeface="Times New Roman"/>
              </a:rPr>
              <a:t>o	the	a</a:t>
            </a:r>
            <a:r>
              <a:rPr sz="2600" spc="-15" dirty="0">
                <a:latin typeface="Times New Roman"/>
                <a:cs typeface="Times New Roman"/>
              </a:rPr>
              <a:t>p</a:t>
            </a:r>
            <a:r>
              <a:rPr sz="2600" dirty="0">
                <a:latin typeface="Times New Roman"/>
                <a:cs typeface="Times New Roman"/>
              </a:rPr>
              <a:t>plic</a:t>
            </a:r>
            <a:r>
              <a:rPr sz="2600" spc="-15" dirty="0">
                <a:latin typeface="Times New Roman"/>
                <a:cs typeface="Times New Roman"/>
              </a:rPr>
              <a:t>a</a:t>
            </a:r>
            <a:r>
              <a:rPr sz="2600" dirty="0">
                <a:latin typeface="Times New Roman"/>
                <a:cs typeface="Times New Roman"/>
              </a:rPr>
              <a:t>t</a:t>
            </a:r>
            <a:r>
              <a:rPr sz="2600" spc="-10" dirty="0">
                <a:latin typeface="Times New Roman"/>
                <a:cs typeface="Times New Roman"/>
              </a:rPr>
              <a:t>i</a:t>
            </a:r>
            <a:r>
              <a:rPr sz="2600" dirty="0">
                <a:latin typeface="Times New Roman"/>
                <a:cs typeface="Times New Roman"/>
              </a:rPr>
              <a:t>o</a:t>
            </a:r>
            <a:r>
              <a:rPr sz="2600" spc="10" dirty="0">
                <a:latin typeface="Times New Roman"/>
                <a:cs typeface="Times New Roman"/>
              </a:rPr>
              <a:t>n</a:t>
            </a:r>
            <a:r>
              <a:rPr sz="2600" dirty="0">
                <a:latin typeface="Times New Roman"/>
                <a:cs typeface="Times New Roman"/>
              </a:rPr>
              <a:t>,	</a:t>
            </a:r>
            <a:r>
              <a:rPr sz="2600" spc="5" dirty="0">
                <a:latin typeface="Times New Roman"/>
                <a:cs typeface="Times New Roman"/>
              </a:rPr>
              <a:t>h</a:t>
            </a:r>
            <a:r>
              <a:rPr sz="2600" dirty="0">
                <a:latin typeface="Times New Roman"/>
                <a:cs typeface="Times New Roman"/>
              </a:rPr>
              <a:t>e	will  </a:t>
            </a:r>
            <a:r>
              <a:rPr sz="2600" spc="-5" dirty="0">
                <a:latin typeface="Times New Roman"/>
                <a:cs typeface="Times New Roman"/>
              </a:rPr>
              <a:t>communicate </a:t>
            </a:r>
            <a:r>
              <a:rPr sz="2600" dirty="0">
                <a:latin typeface="Times New Roman"/>
                <a:cs typeface="Times New Roman"/>
              </a:rPr>
              <a:t>such</a:t>
            </a:r>
            <a:r>
              <a:rPr sz="2600" spc="-20" dirty="0">
                <a:latin typeface="Times New Roman"/>
                <a:cs typeface="Times New Roman"/>
              </a:rPr>
              <a:t> </a:t>
            </a:r>
            <a:r>
              <a:rPr sz="2600" dirty="0">
                <a:latin typeface="Times New Roman"/>
                <a:cs typeface="Times New Roman"/>
              </a:rPr>
              <a:t>objection.</a:t>
            </a:r>
            <a:endParaRPr sz="2600">
              <a:latin typeface="Times New Roman"/>
              <a:cs typeface="Times New Roman"/>
            </a:endParaRPr>
          </a:p>
          <a:p>
            <a:pPr marL="241300" marR="5080" indent="-228600">
              <a:lnSpc>
                <a:spcPts val="2500"/>
              </a:lnSpc>
              <a:spcBef>
                <a:spcPts val="969"/>
              </a:spcBef>
              <a:buFont typeface="Arial"/>
              <a:buChar char="•"/>
              <a:tabLst>
                <a:tab pos="241300" algn="l"/>
                <a:tab pos="902335" algn="l"/>
                <a:tab pos="2260600" algn="l"/>
                <a:tab pos="3050540" algn="l"/>
                <a:tab pos="4243705" algn="l"/>
                <a:tab pos="5237480" algn="l"/>
                <a:tab pos="5880735" algn="l"/>
                <a:tab pos="7000875" algn="l"/>
                <a:tab pos="7425055" algn="l"/>
                <a:tab pos="8305800" algn="l"/>
                <a:tab pos="8837295" algn="l"/>
              </a:tabLst>
            </a:pPr>
            <a:r>
              <a:rPr sz="2600" dirty="0">
                <a:latin typeface="Times New Roman"/>
                <a:cs typeface="Times New Roman"/>
              </a:rPr>
              <a:t>The	a</a:t>
            </a:r>
            <a:r>
              <a:rPr sz="2600" spc="-15" dirty="0">
                <a:latin typeface="Times New Roman"/>
                <a:cs typeface="Times New Roman"/>
              </a:rPr>
              <a:t>p</a:t>
            </a:r>
            <a:r>
              <a:rPr sz="2600" dirty="0">
                <a:latin typeface="Times New Roman"/>
                <a:cs typeface="Times New Roman"/>
              </a:rPr>
              <a:t>pli</a:t>
            </a:r>
            <a:r>
              <a:rPr sz="2600" spc="-15" dirty="0">
                <a:latin typeface="Times New Roman"/>
                <a:cs typeface="Times New Roman"/>
              </a:rPr>
              <a:t>c</a:t>
            </a:r>
            <a:r>
              <a:rPr sz="2600" dirty="0">
                <a:latin typeface="Times New Roman"/>
                <a:cs typeface="Times New Roman"/>
              </a:rPr>
              <a:t>ant	</a:t>
            </a:r>
            <a:r>
              <a:rPr sz="2600" spc="-10" dirty="0">
                <a:latin typeface="Times New Roman"/>
                <a:cs typeface="Times New Roman"/>
              </a:rPr>
              <a:t>m</a:t>
            </a:r>
            <a:r>
              <a:rPr sz="2600" dirty="0">
                <a:latin typeface="Times New Roman"/>
                <a:cs typeface="Times New Roman"/>
              </a:rPr>
              <a:t>ust	r</a:t>
            </a:r>
            <a:r>
              <a:rPr sz="2600" spc="-15" dirty="0">
                <a:latin typeface="Times New Roman"/>
                <a:cs typeface="Times New Roman"/>
              </a:rPr>
              <a:t>e</a:t>
            </a:r>
            <a:r>
              <a:rPr sz="2600" dirty="0">
                <a:latin typeface="Times New Roman"/>
                <a:cs typeface="Times New Roman"/>
              </a:rPr>
              <a:t>sp</a:t>
            </a:r>
            <a:r>
              <a:rPr sz="2600" spc="-10" dirty="0">
                <a:latin typeface="Times New Roman"/>
                <a:cs typeface="Times New Roman"/>
              </a:rPr>
              <a:t>o</a:t>
            </a:r>
            <a:r>
              <a:rPr sz="2600" dirty="0">
                <a:latin typeface="Times New Roman"/>
                <a:cs typeface="Times New Roman"/>
              </a:rPr>
              <a:t>nd	within	t</a:t>
            </a:r>
            <a:r>
              <a:rPr sz="2600" spc="-20" dirty="0">
                <a:latin typeface="Times New Roman"/>
                <a:cs typeface="Times New Roman"/>
              </a:rPr>
              <a:t>w</a:t>
            </a:r>
            <a:r>
              <a:rPr sz="2600" dirty="0">
                <a:latin typeface="Times New Roman"/>
                <a:cs typeface="Times New Roman"/>
              </a:rPr>
              <a:t>o	</a:t>
            </a:r>
            <a:r>
              <a:rPr sz="2600" spc="-10" dirty="0">
                <a:latin typeface="Times New Roman"/>
                <a:cs typeface="Times New Roman"/>
              </a:rPr>
              <a:t>m</a:t>
            </a:r>
            <a:r>
              <a:rPr sz="2600" dirty="0">
                <a:latin typeface="Times New Roman"/>
                <a:cs typeface="Times New Roman"/>
              </a:rPr>
              <a:t>o</a:t>
            </a:r>
            <a:r>
              <a:rPr sz="2600" spc="5" dirty="0">
                <a:latin typeface="Times New Roman"/>
                <a:cs typeface="Times New Roman"/>
              </a:rPr>
              <a:t>n</a:t>
            </a:r>
            <a:r>
              <a:rPr sz="2600" spc="-20" dirty="0">
                <a:latin typeface="Times New Roman"/>
                <a:cs typeface="Times New Roman"/>
              </a:rPr>
              <a:t>t</a:t>
            </a:r>
            <a:r>
              <a:rPr sz="2600" dirty="0">
                <a:latin typeface="Times New Roman"/>
                <a:cs typeface="Times New Roman"/>
              </a:rPr>
              <a:t>hs	</a:t>
            </a:r>
            <a:r>
              <a:rPr sz="2600" spc="5" dirty="0">
                <a:latin typeface="Times New Roman"/>
                <a:cs typeface="Times New Roman"/>
              </a:rPr>
              <a:t>o</a:t>
            </a:r>
            <a:r>
              <a:rPr sz="2600" dirty="0">
                <a:latin typeface="Times New Roman"/>
                <a:cs typeface="Times New Roman"/>
              </a:rPr>
              <a:t>r	</a:t>
            </a:r>
            <a:r>
              <a:rPr sz="2600" spc="-20" dirty="0">
                <a:latin typeface="Times New Roman"/>
                <a:cs typeface="Times New Roman"/>
              </a:rPr>
              <a:t>a</a:t>
            </a:r>
            <a:r>
              <a:rPr sz="2600" dirty="0">
                <a:latin typeface="Times New Roman"/>
                <a:cs typeface="Times New Roman"/>
              </a:rPr>
              <a:t>p</a:t>
            </a:r>
            <a:r>
              <a:rPr sz="2600" spc="5" dirty="0">
                <a:latin typeface="Times New Roman"/>
                <a:cs typeface="Times New Roman"/>
              </a:rPr>
              <a:t>p</a:t>
            </a:r>
            <a:r>
              <a:rPr sz="2600" spc="-20" dirty="0">
                <a:latin typeface="Times New Roman"/>
                <a:cs typeface="Times New Roman"/>
              </a:rPr>
              <a:t>l</a:t>
            </a:r>
            <a:r>
              <a:rPr sz="2600" dirty="0">
                <a:latin typeface="Times New Roman"/>
                <a:cs typeface="Times New Roman"/>
              </a:rPr>
              <a:t>y	for	a  hearing.</a:t>
            </a:r>
            <a:endParaRPr sz="2600">
              <a:latin typeface="Times New Roman"/>
              <a:cs typeface="Times New Roman"/>
            </a:endParaRPr>
          </a:p>
          <a:p>
            <a:pPr marL="241300" marR="5715" indent="-228600">
              <a:lnSpc>
                <a:spcPts val="2500"/>
              </a:lnSpc>
              <a:spcBef>
                <a:spcPts val="990"/>
              </a:spcBef>
              <a:buFont typeface="Arial"/>
              <a:buChar char="•"/>
              <a:tabLst>
                <a:tab pos="241300" algn="l"/>
              </a:tabLst>
            </a:pPr>
            <a:r>
              <a:rPr sz="2600" dirty="0">
                <a:latin typeface="Times New Roman"/>
                <a:cs typeface="Times New Roman"/>
              </a:rPr>
              <a:t>The decision will be duly </a:t>
            </a:r>
            <a:r>
              <a:rPr sz="2600" spc="-5" dirty="0">
                <a:latin typeface="Times New Roman"/>
                <a:cs typeface="Times New Roman"/>
              </a:rPr>
              <a:t>communicated. If the applicant </a:t>
            </a:r>
            <a:r>
              <a:rPr sz="2600" dirty="0">
                <a:latin typeface="Times New Roman"/>
                <a:cs typeface="Times New Roman"/>
              </a:rPr>
              <a:t>wishes  </a:t>
            </a:r>
            <a:r>
              <a:rPr sz="2600" spc="-5" dirty="0">
                <a:latin typeface="Times New Roman"/>
                <a:cs typeface="Times New Roman"/>
              </a:rPr>
              <a:t>to </a:t>
            </a:r>
            <a:r>
              <a:rPr sz="2600" dirty="0">
                <a:latin typeface="Times New Roman"/>
                <a:cs typeface="Times New Roman"/>
              </a:rPr>
              <a:t>appeal, he </a:t>
            </a:r>
            <a:r>
              <a:rPr sz="2600" spc="-5" dirty="0">
                <a:latin typeface="Times New Roman"/>
                <a:cs typeface="Times New Roman"/>
              </a:rPr>
              <a:t>may </a:t>
            </a:r>
            <a:r>
              <a:rPr sz="2600" dirty="0">
                <a:latin typeface="Times New Roman"/>
                <a:cs typeface="Times New Roman"/>
              </a:rPr>
              <a:t>within </a:t>
            </a:r>
            <a:r>
              <a:rPr sz="2600" spc="5" dirty="0">
                <a:latin typeface="Times New Roman"/>
                <a:cs typeface="Times New Roman"/>
              </a:rPr>
              <a:t>one </a:t>
            </a:r>
            <a:r>
              <a:rPr sz="2600" dirty="0">
                <a:latin typeface="Times New Roman"/>
                <a:cs typeface="Times New Roman"/>
              </a:rPr>
              <a:t>month </a:t>
            </a:r>
            <a:r>
              <a:rPr sz="2600" spc="-5" dirty="0">
                <a:latin typeface="Times New Roman"/>
                <a:cs typeface="Times New Roman"/>
              </a:rPr>
              <a:t>make </a:t>
            </a:r>
            <a:r>
              <a:rPr sz="2600" dirty="0">
                <a:latin typeface="Times New Roman"/>
                <a:cs typeface="Times New Roman"/>
              </a:rPr>
              <a:t>a</a:t>
            </a:r>
            <a:r>
              <a:rPr sz="2600" spc="-85" dirty="0">
                <a:latin typeface="Times New Roman"/>
                <a:cs typeface="Times New Roman"/>
              </a:rPr>
              <a:t> </a:t>
            </a:r>
            <a:r>
              <a:rPr sz="2600" dirty="0">
                <a:latin typeface="Times New Roman"/>
                <a:cs typeface="Times New Roman"/>
              </a:rPr>
              <a:t>request.</a:t>
            </a:r>
            <a:endParaRPr sz="2600">
              <a:latin typeface="Times New Roman"/>
              <a:cs typeface="Times New Roman"/>
            </a:endParaRPr>
          </a:p>
          <a:p>
            <a:pPr marL="241300" marR="6985" indent="-228600">
              <a:lnSpc>
                <a:spcPts val="2500"/>
              </a:lnSpc>
              <a:spcBef>
                <a:spcPts val="1000"/>
              </a:spcBef>
              <a:buFont typeface="Arial"/>
              <a:buChar char="•"/>
              <a:tabLst>
                <a:tab pos="241300" algn="l"/>
              </a:tabLst>
            </a:pPr>
            <a:r>
              <a:rPr sz="2600" dirty="0">
                <a:latin typeface="Times New Roman"/>
                <a:cs typeface="Times New Roman"/>
              </a:rPr>
              <a:t>The Registrar </a:t>
            </a:r>
            <a:r>
              <a:rPr sz="2600" spc="-5" dirty="0">
                <a:latin typeface="Times New Roman"/>
                <a:cs typeface="Times New Roman"/>
              </a:rPr>
              <a:t>is also empowered </a:t>
            </a:r>
            <a:r>
              <a:rPr sz="2600" dirty="0">
                <a:latin typeface="Times New Roman"/>
                <a:cs typeface="Times New Roman"/>
              </a:rPr>
              <a:t>to </a:t>
            </a:r>
            <a:r>
              <a:rPr sz="2600" spc="-5" dirty="0">
                <a:latin typeface="Times New Roman"/>
                <a:cs typeface="Times New Roman"/>
              </a:rPr>
              <a:t>withdraw </a:t>
            </a:r>
            <a:r>
              <a:rPr sz="2600" dirty="0">
                <a:latin typeface="Times New Roman"/>
                <a:cs typeface="Times New Roman"/>
              </a:rPr>
              <a:t>an </a:t>
            </a:r>
            <a:r>
              <a:rPr sz="2600" spc="-5" dirty="0">
                <a:latin typeface="Times New Roman"/>
                <a:cs typeface="Times New Roman"/>
              </a:rPr>
              <a:t>application, if it  is accepted in </a:t>
            </a:r>
            <a:r>
              <a:rPr sz="2600" spc="-20" dirty="0">
                <a:latin typeface="Times New Roman"/>
                <a:cs typeface="Times New Roman"/>
              </a:rPr>
              <a:t>error, </a:t>
            </a:r>
            <a:r>
              <a:rPr sz="2600" dirty="0">
                <a:latin typeface="Times New Roman"/>
                <a:cs typeface="Times New Roman"/>
              </a:rPr>
              <a:t>after giving on opportunity of being</a:t>
            </a:r>
            <a:r>
              <a:rPr sz="2600" spc="-65" dirty="0">
                <a:latin typeface="Times New Roman"/>
                <a:cs typeface="Times New Roman"/>
              </a:rPr>
              <a:t> </a:t>
            </a:r>
            <a:r>
              <a:rPr sz="2600" dirty="0">
                <a:latin typeface="Times New Roman"/>
                <a:cs typeface="Times New Roman"/>
              </a:rPr>
              <a:t>heard.</a:t>
            </a:r>
            <a:endParaRPr sz="2600">
              <a:latin typeface="Times New Roman"/>
              <a:cs typeface="Times New Roman"/>
            </a:endParaRPr>
          </a:p>
        </p:txBody>
      </p:sp>
    </p:spTree>
    <p:extLst>
      <p:ext uri="{BB962C8B-B14F-4D97-AF65-F5344CB8AC3E}">
        <p14:creationId xmlns:p14="http://schemas.microsoft.com/office/powerpoint/2010/main" val="27142889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20419" y="0"/>
            <a:ext cx="8973185" cy="6877684"/>
          </a:xfrm>
          <a:prstGeom prst="rect">
            <a:avLst/>
          </a:prstGeom>
        </p:spPr>
        <p:txBody>
          <a:bodyPr vert="horz" wrap="square" lIns="0" tIns="61594" rIns="0" bIns="0" rtlCol="0">
            <a:spAutoFit/>
          </a:bodyPr>
          <a:lstStyle/>
          <a:p>
            <a:pPr marL="12700">
              <a:spcBef>
                <a:spcPts val="484"/>
              </a:spcBef>
            </a:pPr>
            <a:r>
              <a:rPr sz="2600" dirty="0">
                <a:solidFill>
                  <a:srgbClr val="2E5496"/>
                </a:solidFill>
                <a:latin typeface="Times New Roman"/>
                <a:cs typeface="Times New Roman"/>
              </a:rPr>
              <a:t>STEP 5: </a:t>
            </a:r>
            <a:r>
              <a:rPr sz="2600" spc="-5" dirty="0">
                <a:solidFill>
                  <a:srgbClr val="2E5496"/>
                </a:solidFill>
                <a:latin typeface="Times New Roman"/>
                <a:cs typeface="Times New Roman"/>
              </a:rPr>
              <a:t>Publication in </a:t>
            </a:r>
            <a:r>
              <a:rPr sz="2600" dirty="0">
                <a:solidFill>
                  <a:srgbClr val="2E5496"/>
                </a:solidFill>
                <a:latin typeface="Times New Roman"/>
                <a:cs typeface="Times New Roman"/>
              </a:rPr>
              <a:t>the geographical indications</a:t>
            </a:r>
            <a:r>
              <a:rPr sz="2600" spc="-160" dirty="0">
                <a:solidFill>
                  <a:srgbClr val="2E5496"/>
                </a:solidFill>
                <a:latin typeface="Times New Roman"/>
                <a:cs typeface="Times New Roman"/>
              </a:rPr>
              <a:t> </a:t>
            </a:r>
            <a:r>
              <a:rPr sz="2600" dirty="0">
                <a:solidFill>
                  <a:srgbClr val="2E5496"/>
                </a:solidFill>
                <a:latin typeface="Times New Roman"/>
                <a:cs typeface="Times New Roman"/>
              </a:rPr>
              <a:t>Journal</a:t>
            </a:r>
            <a:endParaRPr sz="2600">
              <a:latin typeface="Times New Roman"/>
              <a:cs typeface="Times New Roman"/>
            </a:endParaRPr>
          </a:p>
          <a:p>
            <a:pPr marL="241300" marR="6350" indent="-228600">
              <a:lnSpc>
                <a:spcPct val="80000"/>
              </a:lnSpc>
              <a:spcBef>
                <a:spcPts val="1010"/>
              </a:spcBef>
              <a:buFont typeface="Arial"/>
              <a:buChar char="•"/>
              <a:tabLst>
                <a:tab pos="241300" algn="l"/>
                <a:tab pos="1205865" algn="l"/>
                <a:tab pos="2931160" algn="l"/>
                <a:tab pos="3952240" algn="l"/>
                <a:tab pos="4786630" algn="l"/>
                <a:tab pos="5770880" algn="l"/>
                <a:tab pos="6221730" algn="l"/>
                <a:tab pos="7844155" algn="l"/>
                <a:tab pos="8644255" algn="l"/>
              </a:tabLst>
            </a:pPr>
            <a:r>
              <a:rPr sz="2600" dirty="0">
                <a:latin typeface="Times New Roman"/>
                <a:cs typeface="Times New Roman"/>
              </a:rPr>
              <a:t>Every	a</a:t>
            </a:r>
            <a:r>
              <a:rPr sz="2600" spc="-15" dirty="0">
                <a:latin typeface="Times New Roman"/>
                <a:cs typeface="Times New Roman"/>
              </a:rPr>
              <a:t>p</a:t>
            </a:r>
            <a:r>
              <a:rPr sz="2600" dirty="0">
                <a:latin typeface="Times New Roman"/>
                <a:cs typeface="Times New Roman"/>
              </a:rPr>
              <a:t>p</a:t>
            </a:r>
            <a:r>
              <a:rPr sz="2600" spc="-15" dirty="0">
                <a:latin typeface="Times New Roman"/>
                <a:cs typeface="Times New Roman"/>
              </a:rPr>
              <a:t>l</a:t>
            </a:r>
            <a:r>
              <a:rPr sz="2600" dirty="0">
                <a:latin typeface="Times New Roman"/>
                <a:cs typeface="Times New Roman"/>
              </a:rPr>
              <a:t>i</a:t>
            </a:r>
            <a:r>
              <a:rPr sz="2600" spc="-10" dirty="0">
                <a:latin typeface="Times New Roman"/>
                <a:cs typeface="Times New Roman"/>
              </a:rPr>
              <a:t>c</a:t>
            </a:r>
            <a:r>
              <a:rPr sz="2600" dirty="0">
                <a:latin typeface="Times New Roman"/>
                <a:cs typeface="Times New Roman"/>
              </a:rPr>
              <a:t>a</a:t>
            </a:r>
            <a:r>
              <a:rPr sz="2600" spc="-10" dirty="0">
                <a:latin typeface="Times New Roman"/>
                <a:cs typeface="Times New Roman"/>
              </a:rPr>
              <a:t>t</a:t>
            </a:r>
            <a:r>
              <a:rPr sz="2600" dirty="0">
                <a:latin typeface="Times New Roman"/>
                <a:cs typeface="Times New Roman"/>
              </a:rPr>
              <a:t>io</a:t>
            </a:r>
            <a:r>
              <a:rPr sz="2600" spc="5" dirty="0">
                <a:latin typeface="Times New Roman"/>
                <a:cs typeface="Times New Roman"/>
              </a:rPr>
              <a:t>n</a:t>
            </a:r>
            <a:r>
              <a:rPr sz="2600" dirty="0">
                <a:latin typeface="Times New Roman"/>
                <a:cs typeface="Times New Roman"/>
              </a:rPr>
              <a:t>,	w</a:t>
            </a:r>
            <a:r>
              <a:rPr sz="2600" spc="-15" dirty="0">
                <a:latin typeface="Times New Roman"/>
                <a:cs typeface="Times New Roman"/>
              </a:rPr>
              <a:t>i</a:t>
            </a:r>
            <a:r>
              <a:rPr sz="2600" dirty="0">
                <a:latin typeface="Times New Roman"/>
                <a:cs typeface="Times New Roman"/>
              </a:rPr>
              <a:t>thin	three	</a:t>
            </a:r>
            <a:r>
              <a:rPr sz="2600" spc="-15" dirty="0">
                <a:latin typeface="Times New Roman"/>
                <a:cs typeface="Times New Roman"/>
              </a:rPr>
              <a:t>m</a:t>
            </a:r>
            <a:r>
              <a:rPr sz="2600" dirty="0">
                <a:latin typeface="Times New Roman"/>
                <a:cs typeface="Times New Roman"/>
              </a:rPr>
              <a:t>ot</a:t>
            </a:r>
            <a:r>
              <a:rPr sz="2600" spc="5" dirty="0">
                <a:latin typeface="Times New Roman"/>
                <a:cs typeface="Times New Roman"/>
              </a:rPr>
              <a:t>h</a:t>
            </a:r>
            <a:r>
              <a:rPr sz="2600" dirty="0">
                <a:latin typeface="Times New Roman"/>
                <a:cs typeface="Times New Roman"/>
              </a:rPr>
              <a:t>s	</a:t>
            </a:r>
            <a:r>
              <a:rPr sz="2600" spc="5" dirty="0">
                <a:latin typeface="Times New Roman"/>
                <a:cs typeface="Times New Roman"/>
              </a:rPr>
              <a:t>o</a:t>
            </a:r>
            <a:r>
              <a:rPr sz="2600" dirty="0">
                <a:latin typeface="Times New Roman"/>
                <a:cs typeface="Times New Roman"/>
              </a:rPr>
              <a:t>f	a</a:t>
            </a:r>
            <a:r>
              <a:rPr sz="2600" spc="-10" dirty="0">
                <a:latin typeface="Times New Roman"/>
                <a:cs typeface="Times New Roman"/>
              </a:rPr>
              <a:t>c</a:t>
            </a:r>
            <a:r>
              <a:rPr sz="2600" dirty="0">
                <a:latin typeface="Times New Roman"/>
                <a:cs typeface="Times New Roman"/>
              </a:rPr>
              <a:t>c</a:t>
            </a:r>
            <a:r>
              <a:rPr sz="2600" spc="-10" dirty="0">
                <a:latin typeface="Times New Roman"/>
                <a:cs typeface="Times New Roman"/>
              </a:rPr>
              <a:t>e</a:t>
            </a:r>
            <a:r>
              <a:rPr sz="2600" dirty="0">
                <a:latin typeface="Times New Roman"/>
                <a:cs typeface="Times New Roman"/>
              </a:rPr>
              <a:t>pt</a:t>
            </a:r>
            <a:r>
              <a:rPr sz="2600" spc="-15" dirty="0">
                <a:latin typeface="Times New Roman"/>
                <a:cs typeface="Times New Roman"/>
              </a:rPr>
              <a:t>a</a:t>
            </a:r>
            <a:r>
              <a:rPr sz="2600" dirty="0">
                <a:latin typeface="Times New Roman"/>
                <a:cs typeface="Times New Roman"/>
              </a:rPr>
              <a:t>nce	shall	</a:t>
            </a:r>
            <a:r>
              <a:rPr sz="2600" spc="5" dirty="0">
                <a:latin typeface="Times New Roman"/>
                <a:cs typeface="Times New Roman"/>
              </a:rPr>
              <a:t>be  </a:t>
            </a:r>
            <a:r>
              <a:rPr sz="2600" dirty="0">
                <a:latin typeface="Times New Roman"/>
                <a:cs typeface="Times New Roman"/>
              </a:rPr>
              <a:t>published </a:t>
            </a:r>
            <a:r>
              <a:rPr sz="2600" spc="-5" dirty="0">
                <a:latin typeface="Times New Roman"/>
                <a:cs typeface="Times New Roman"/>
              </a:rPr>
              <a:t>in </a:t>
            </a:r>
            <a:r>
              <a:rPr sz="2600" dirty="0">
                <a:latin typeface="Times New Roman"/>
                <a:cs typeface="Times New Roman"/>
              </a:rPr>
              <a:t>the Geographical Indications</a:t>
            </a:r>
            <a:r>
              <a:rPr sz="2600" spc="-85" dirty="0">
                <a:latin typeface="Times New Roman"/>
                <a:cs typeface="Times New Roman"/>
              </a:rPr>
              <a:t> </a:t>
            </a:r>
            <a:r>
              <a:rPr sz="2600" dirty="0">
                <a:latin typeface="Times New Roman"/>
                <a:cs typeface="Times New Roman"/>
              </a:rPr>
              <a:t>Journal.</a:t>
            </a:r>
            <a:endParaRPr sz="2600">
              <a:latin typeface="Times New Roman"/>
              <a:cs typeface="Times New Roman"/>
            </a:endParaRPr>
          </a:p>
          <a:p>
            <a:pPr marL="12700">
              <a:spcBef>
                <a:spcPts val="370"/>
              </a:spcBef>
            </a:pPr>
            <a:r>
              <a:rPr sz="2600" dirty="0">
                <a:solidFill>
                  <a:srgbClr val="2E5496"/>
                </a:solidFill>
                <a:latin typeface="Times New Roman"/>
                <a:cs typeface="Times New Roman"/>
              </a:rPr>
              <a:t>STEP 6: Opposition </a:t>
            </a:r>
            <a:r>
              <a:rPr sz="2600" spc="-5" dirty="0">
                <a:solidFill>
                  <a:srgbClr val="2E5496"/>
                </a:solidFill>
                <a:latin typeface="Times New Roman"/>
                <a:cs typeface="Times New Roman"/>
              </a:rPr>
              <a:t>to</a:t>
            </a:r>
            <a:r>
              <a:rPr sz="2600" spc="-145" dirty="0">
                <a:solidFill>
                  <a:srgbClr val="2E5496"/>
                </a:solidFill>
                <a:latin typeface="Times New Roman"/>
                <a:cs typeface="Times New Roman"/>
              </a:rPr>
              <a:t> </a:t>
            </a:r>
            <a:r>
              <a:rPr sz="2600" spc="-5" dirty="0">
                <a:solidFill>
                  <a:srgbClr val="2E5496"/>
                </a:solidFill>
                <a:latin typeface="Times New Roman"/>
                <a:cs typeface="Times New Roman"/>
              </a:rPr>
              <a:t>Registration</a:t>
            </a:r>
            <a:endParaRPr sz="2600">
              <a:latin typeface="Times New Roman"/>
              <a:cs typeface="Times New Roman"/>
            </a:endParaRPr>
          </a:p>
          <a:p>
            <a:pPr marL="241300" marR="5080" indent="-228600" algn="just">
              <a:lnSpc>
                <a:spcPct val="80000"/>
              </a:lnSpc>
              <a:spcBef>
                <a:spcPts val="994"/>
              </a:spcBef>
              <a:buFont typeface="Arial"/>
              <a:buChar char="•"/>
              <a:tabLst>
                <a:tab pos="241300" algn="l"/>
              </a:tabLst>
            </a:pPr>
            <a:r>
              <a:rPr sz="2600" dirty="0">
                <a:latin typeface="Times New Roman"/>
                <a:cs typeface="Times New Roman"/>
              </a:rPr>
              <a:t>Any </a:t>
            </a:r>
            <a:r>
              <a:rPr sz="2600" spc="-5" dirty="0">
                <a:latin typeface="Times New Roman"/>
                <a:cs typeface="Times New Roman"/>
              </a:rPr>
              <a:t>person can file </a:t>
            </a:r>
            <a:r>
              <a:rPr sz="2600" dirty="0">
                <a:latin typeface="Times New Roman"/>
                <a:cs typeface="Times New Roman"/>
              </a:rPr>
              <a:t>a notice of opposition within </a:t>
            </a:r>
            <a:r>
              <a:rPr sz="2600" spc="-5" dirty="0">
                <a:latin typeface="Times New Roman"/>
                <a:cs typeface="Times New Roman"/>
              </a:rPr>
              <a:t>three </a:t>
            </a:r>
            <a:r>
              <a:rPr sz="2600" dirty="0">
                <a:latin typeface="Times New Roman"/>
                <a:cs typeface="Times New Roman"/>
              </a:rPr>
              <a:t>months  </a:t>
            </a:r>
            <a:r>
              <a:rPr sz="2600" spc="-5" dirty="0">
                <a:latin typeface="Times New Roman"/>
                <a:cs typeface="Times New Roman"/>
              </a:rPr>
              <a:t>(extendable </a:t>
            </a:r>
            <a:r>
              <a:rPr sz="2600" dirty="0">
                <a:latin typeface="Times New Roman"/>
                <a:cs typeface="Times New Roman"/>
              </a:rPr>
              <a:t>by another month </a:t>
            </a:r>
            <a:r>
              <a:rPr sz="2600" spc="5" dirty="0">
                <a:latin typeface="Times New Roman"/>
                <a:cs typeface="Times New Roman"/>
              </a:rPr>
              <a:t>on </a:t>
            </a:r>
            <a:r>
              <a:rPr sz="2600" spc="-5" dirty="0">
                <a:latin typeface="Times New Roman"/>
                <a:cs typeface="Times New Roman"/>
              </a:rPr>
              <a:t>request </a:t>
            </a:r>
            <a:r>
              <a:rPr sz="2600" dirty="0">
                <a:latin typeface="Times New Roman"/>
                <a:cs typeface="Times New Roman"/>
              </a:rPr>
              <a:t>which has to be </a:t>
            </a:r>
            <a:r>
              <a:rPr sz="2600" spc="-5" dirty="0">
                <a:latin typeface="Times New Roman"/>
                <a:cs typeface="Times New Roman"/>
              </a:rPr>
              <a:t>filed  before three </a:t>
            </a:r>
            <a:r>
              <a:rPr sz="2600" dirty="0">
                <a:latin typeface="Times New Roman"/>
                <a:cs typeface="Times New Roman"/>
              </a:rPr>
              <a:t>months) opposing the GI </a:t>
            </a:r>
            <a:r>
              <a:rPr sz="2600" spc="-5" dirty="0">
                <a:latin typeface="Times New Roman"/>
                <a:cs typeface="Times New Roman"/>
              </a:rPr>
              <a:t>application published in </a:t>
            </a:r>
            <a:r>
              <a:rPr sz="2600" dirty="0">
                <a:latin typeface="Times New Roman"/>
                <a:cs typeface="Times New Roman"/>
              </a:rPr>
              <a:t>the  Journal.</a:t>
            </a:r>
            <a:endParaRPr sz="2600">
              <a:latin typeface="Times New Roman"/>
              <a:cs typeface="Times New Roman"/>
            </a:endParaRPr>
          </a:p>
          <a:p>
            <a:pPr marL="241300" indent="-228600" algn="just">
              <a:spcBef>
                <a:spcPts val="385"/>
              </a:spcBef>
              <a:buFont typeface="Arial"/>
              <a:buChar char="•"/>
              <a:tabLst>
                <a:tab pos="241300" algn="l"/>
              </a:tabLst>
            </a:pPr>
            <a:r>
              <a:rPr sz="2600" spc="5" dirty="0">
                <a:latin typeface="Times New Roman"/>
                <a:cs typeface="Times New Roman"/>
              </a:rPr>
              <a:t>The </a:t>
            </a:r>
            <a:r>
              <a:rPr sz="2600" spc="-5" dirty="0">
                <a:latin typeface="Times New Roman"/>
                <a:cs typeface="Times New Roman"/>
              </a:rPr>
              <a:t>registrar </a:t>
            </a:r>
            <a:r>
              <a:rPr sz="2600" dirty="0">
                <a:latin typeface="Times New Roman"/>
                <a:cs typeface="Times New Roman"/>
              </a:rPr>
              <a:t>shall </a:t>
            </a:r>
            <a:r>
              <a:rPr sz="2600" spc="-5" dirty="0">
                <a:latin typeface="Times New Roman"/>
                <a:cs typeface="Times New Roman"/>
              </a:rPr>
              <a:t>serve </a:t>
            </a:r>
            <a:r>
              <a:rPr sz="2600" dirty="0">
                <a:latin typeface="Times New Roman"/>
                <a:cs typeface="Times New Roman"/>
              </a:rPr>
              <a:t>a copy of the notice on the</a:t>
            </a:r>
            <a:r>
              <a:rPr sz="2600" spc="-110" dirty="0">
                <a:latin typeface="Times New Roman"/>
                <a:cs typeface="Times New Roman"/>
              </a:rPr>
              <a:t> </a:t>
            </a:r>
            <a:r>
              <a:rPr sz="2600" dirty="0">
                <a:latin typeface="Times New Roman"/>
                <a:cs typeface="Times New Roman"/>
              </a:rPr>
              <a:t>applicant.</a:t>
            </a:r>
            <a:endParaRPr sz="2600">
              <a:latin typeface="Times New Roman"/>
              <a:cs typeface="Times New Roman"/>
            </a:endParaRPr>
          </a:p>
          <a:p>
            <a:pPr marL="241300" marR="6350" indent="-228600" algn="just">
              <a:lnSpc>
                <a:spcPts val="2500"/>
              </a:lnSpc>
              <a:spcBef>
                <a:spcPts val="975"/>
              </a:spcBef>
              <a:buFont typeface="Arial"/>
              <a:buChar char="•"/>
              <a:tabLst>
                <a:tab pos="241300" algn="l"/>
              </a:tabLst>
            </a:pPr>
            <a:r>
              <a:rPr sz="2600" spc="-20" dirty="0">
                <a:latin typeface="Times New Roman"/>
                <a:cs typeface="Times New Roman"/>
              </a:rPr>
              <a:t>Within </a:t>
            </a:r>
            <a:r>
              <a:rPr sz="2600" dirty="0">
                <a:latin typeface="Times New Roman"/>
                <a:cs typeface="Times New Roman"/>
              </a:rPr>
              <a:t>two months </a:t>
            </a:r>
            <a:r>
              <a:rPr sz="2600" spc="5" dirty="0">
                <a:latin typeface="Times New Roman"/>
                <a:cs typeface="Times New Roman"/>
              </a:rPr>
              <a:t>the </a:t>
            </a:r>
            <a:r>
              <a:rPr sz="2600" spc="-5" dirty="0">
                <a:latin typeface="Times New Roman"/>
                <a:cs typeface="Times New Roman"/>
              </a:rPr>
              <a:t>applicant shall sent </a:t>
            </a:r>
            <a:r>
              <a:rPr sz="2600" dirty="0">
                <a:latin typeface="Times New Roman"/>
                <a:cs typeface="Times New Roman"/>
              </a:rPr>
              <a:t>a </a:t>
            </a:r>
            <a:r>
              <a:rPr sz="2600" spc="-5" dirty="0">
                <a:latin typeface="Times New Roman"/>
                <a:cs typeface="Times New Roman"/>
              </a:rPr>
              <a:t>copy of the counter  statement.</a:t>
            </a:r>
            <a:endParaRPr sz="2600">
              <a:latin typeface="Times New Roman"/>
              <a:cs typeface="Times New Roman"/>
            </a:endParaRPr>
          </a:p>
          <a:p>
            <a:pPr marL="241300" marR="5080" indent="-228600" algn="just">
              <a:lnSpc>
                <a:spcPct val="80000"/>
              </a:lnSpc>
              <a:spcBef>
                <a:spcPts val="1010"/>
              </a:spcBef>
              <a:buFont typeface="Arial"/>
              <a:buChar char="•"/>
              <a:tabLst>
                <a:tab pos="241300" algn="l"/>
              </a:tabLst>
            </a:pPr>
            <a:r>
              <a:rPr sz="2600" spc="-5" dirty="0">
                <a:latin typeface="Times New Roman"/>
                <a:cs typeface="Times New Roman"/>
              </a:rPr>
              <a:t>If </a:t>
            </a:r>
            <a:r>
              <a:rPr sz="2600" dirty="0">
                <a:latin typeface="Times New Roman"/>
                <a:cs typeface="Times New Roman"/>
              </a:rPr>
              <a:t>he does </a:t>
            </a:r>
            <a:r>
              <a:rPr sz="2600" spc="5" dirty="0">
                <a:latin typeface="Times New Roman"/>
                <a:cs typeface="Times New Roman"/>
              </a:rPr>
              <a:t>not </a:t>
            </a:r>
            <a:r>
              <a:rPr sz="2600" dirty="0">
                <a:latin typeface="Times New Roman"/>
                <a:cs typeface="Times New Roman"/>
              </a:rPr>
              <a:t>do this be </a:t>
            </a:r>
            <a:r>
              <a:rPr sz="2600" spc="-5" dirty="0">
                <a:latin typeface="Times New Roman"/>
                <a:cs typeface="Times New Roman"/>
              </a:rPr>
              <a:t>shall </a:t>
            </a:r>
            <a:r>
              <a:rPr sz="2600" dirty="0">
                <a:latin typeface="Times New Roman"/>
                <a:cs typeface="Times New Roman"/>
              </a:rPr>
              <a:t>be </a:t>
            </a:r>
            <a:r>
              <a:rPr sz="2600" spc="-5" dirty="0">
                <a:latin typeface="Times New Roman"/>
                <a:cs typeface="Times New Roman"/>
              </a:rPr>
              <a:t>deemed to have abandoned </a:t>
            </a:r>
            <a:r>
              <a:rPr sz="2600" dirty="0">
                <a:latin typeface="Times New Roman"/>
                <a:cs typeface="Times New Roman"/>
              </a:rPr>
              <a:t>his  </a:t>
            </a:r>
            <a:r>
              <a:rPr sz="2600" spc="-5" dirty="0">
                <a:latin typeface="Times New Roman"/>
                <a:cs typeface="Times New Roman"/>
              </a:rPr>
              <a:t>application. Where the </a:t>
            </a:r>
            <a:r>
              <a:rPr sz="2600" spc="-10" dirty="0">
                <a:latin typeface="Times New Roman"/>
                <a:cs typeface="Times New Roman"/>
              </a:rPr>
              <a:t>counter-statement </a:t>
            </a:r>
            <a:r>
              <a:rPr sz="2600" dirty="0">
                <a:latin typeface="Times New Roman"/>
                <a:cs typeface="Times New Roman"/>
              </a:rPr>
              <a:t>has </a:t>
            </a:r>
            <a:r>
              <a:rPr sz="2600" spc="-5" dirty="0">
                <a:latin typeface="Times New Roman"/>
                <a:cs typeface="Times New Roman"/>
              </a:rPr>
              <a:t>been filed, </a:t>
            </a:r>
            <a:r>
              <a:rPr sz="2600" dirty="0">
                <a:latin typeface="Times New Roman"/>
                <a:cs typeface="Times New Roman"/>
              </a:rPr>
              <a:t>the  </a:t>
            </a:r>
            <a:r>
              <a:rPr sz="2600" spc="-5" dirty="0">
                <a:latin typeface="Times New Roman"/>
                <a:cs typeface="Times New Roman"/>
              </a:rPr>
              <a:t>registrar shall serve </a:t>
            </a:r>
            <a:r>
              <a:rPr sz="2600" dirty="0">
                <a:latin typeface="Times New Roman"/>
                <a:cs typeface="Times New Roman"/>
              </a:rPr>
              <a:t>a copy </a:t>
            </a:r>
            <a:r>
              <a:rPr sz="2600" spc="-5" dirty="0">
                <a:latin typeface="Times New Roman"/>
                <a:cs typeface="Times New Roman"/>
              </a:rPr>
              <a:t>on </a:t>
            </a:r>
            <a:r>
              <a:rPr sz="2600" dirty="0">
                <a:latin typeface="Times New Roman"/>
                <a:cs typeface="Times New Roman"/>
              </a:rPr>
              <a:t>the </a:t>
            </a:r>
            <a:r>
              <a:rPr sz="2600" spc="-5" dirty="0">
                <a:latin typeface="Times New Roman"/>
                <a:cs typeface="Times New Roman"/>
              </a:rPr>
              <a:t>person </a:t>
            </a:r>
            <a:r>
              <a:rPr sz="2600" dirty="0">
                <a:latin typeface="Times New Roman"/>
                <a:cs typeface="Times New Roman"/>
              </a:rPr>
              <a:t>giving the notice of  opposition.</a:t>
            </a:r>
            <a:endParaRPr sz="2600">
              <a:latin typeface="Times New Roman"/>
              <a:cs typeface="Times New Roman"/>
            </a:endParaRPr>
          </a:p>
          <a:p>
            <a:pPr marL="241300" marR="8890" indent="-228600" algn="just">
              <a:lnSpc>
                <a:spcPts val="2500"/>
              </a:lnSpc>
              <a:spcBef>
                <a:spcPts val="985"/>
              </a:spcBef>
              <a:buFont typeface="Arial"/>
              <a:buChar char="•"/>
              <a:tabLst>
                <a:tab pos="241300" algn="l"/>
              </a:tabLst>
            </a:pPr>
            <a:r>
              <a:rPr sz="2600" spc="-15" dirty="0">
                <a:latin typeface="Times New Roman"/>
                <a:cs typeface="Times New Roman"/>
              </a:rPr>
              <a:t>Thereafter, </a:t>
            </a:r>
            <a:r>
              <a:rPr sz="2600" spc="-5" dirty="0">
                <a:latin typeface="Times New Roman"/>
                <a:cs typeface="Times New Roman"/>
              </a:rPr>
              <a:t>both sides </a:t>
            </a:r>
            <a:r>
              <a:rPr sz="2600" dirty="0">
                <a:latin typeface="Times New Roman"/>
                <a:cs typeface="Times New Roman"/>
              </a:rPr>
              <a:t>will </a:t>
            </a:r>
            <a:r>
              <a:rPr sz="2600" spc="-5" dirty="0">
                <a:latin typeface="Times New Roman"/>
                <a:cs typeface="Times New Roman"/>
              </a:rPr>
              <a:t>lead </a:t>
            </a:r>
            <a:r>
              <a:rPr sz="2600" dirty="0">
                <a:latin typeface="Times New Roman"/>
                <a:cs typeface="Times New Roman"/>
              </a:rPr>
              <a:t>their </a:t>
            </a:r>
            <a:r>
              <a:rPr sz="2600" spc="-5" dirty="0">
                <a:latin typeface="Times New Roman"/>
                <a:cs typeface="Times New Roman"/>
              </a:rPr>
              <a:t>respective evidences </a:t>
            </a:r>
            <a:r>
              <a:rPr sz="2600" dirty="0">
                <a:latin typeface="Times New Roman"/>
                <a:cs typeface="Times New Roman"/>
              </a:rPr>
              <a:t>by </a:t>
            </a:r>
            <a:r>
              <a:rPr sz="2600" spc="-5" dirty="0">
                <a:latin typeface="Times New Roman"/>
                <a:cs typeface="Times New Roman"/>
              </a:rPr>
              <a:t>way  </a:t>
            </a:r>
            <a:r>
              <a:rPr sz="2600" dirty="0">
                <a:latin typeface="Times New Roman"/>
                <a:cs typeface="Times New Roman"/>
              </a:rPr>
              <a:t>of </a:t>
            </a:r>
            <a:r>
              <a:rPr sz="2600" spc="-5" dirty="0">
                <a:latin typeface="Times New Roman"/>
                <a:cs typeface="Times New Roman"/>
              </a:rPr>
              <a:t>affidavit </a:t>
            </a:r>
            <a:r>
              <a:rPr sz="2600" dirty="0">
                <a:latin typeface="Times New Roman"/>
                <a:cs typeface="Times New Roman"/>
              </a:rPr>
              <a:t>and supporting</a:t>
            </a:r>
            <a:r>
              <a:rPr sz="2600" spc="-75" dirty="0">
                <a:latin typeface="Times New Roman"/>
                <a:cs typeface="Times New Roman"/>
              </a:rPr>
              <a:t> </a:t>
            </a:r>
            <a:r>
              <a:rPr sz="2600" dirty="0">
                <a:latin typeface="Times New Roman"/>
                <a:cs typeface="Times New Roman"/>
              </a:rPr>
              <a:t>documents.</a:t>
            </a:r>
            <a:endParaRPr sz="2600">
              <a:latin typeface="Times New Roman"/>
              <a:cs typeface="Times New Roman"/>
            </a:endParaRPr>
          </a:p>
          <a:p>
            <a:pPr marL="241300" indent="-228600" algn="just">
              <a:spcBef>
                <a:spcPts val="390"/>
              </a:spcBef>
              <a:buFont typeface="Arial"/>
              <a:buChar char="•"/>
              <a:tabLst>
                <a:tab pos="241300" algn="l"/>
              </a:tabLst>
            </a:pPr>
            <a:r>
              <a:rPr sz="2600" dirty="0">
                <a:latin typeface="Times New Roman"/>
                <a:cs typeface="Times New Roman"/>
              </a:rPr>
              <a:t>A date for hearing of the </a:t>
            </a:r>
            <a:r>
              <a:rPr sz="2600" spc="-5" dirty="0">
                <a:latin typeface="Times New Roman"/>
                <a:cs typeface="Times New Roman"/>
              </a:rPr>
              <a:t>case </a:t>
            </a:r>
            <a:r>
              <a:rPr sz="2600" dirty="0">
                <a:latin typeface="Times New Roman"/>
                <a:cs typeface="Times New Roman"/>
              </a:rPr>
              <a:t>will be fixed</a:t>
            </a:r>
            <a:r>
              <a:rPr sz="2600" spc="-280" dirty="0">
                <a:latin typeface="Times New Roman"/>
                <a:cs typeface="Times New Roman"/>
              </a:rPr>
              <a:t> </a:t>
            </a:r>
            <a:r>
              <a:rPr sz="2600" spc="-15" dirty="0">
                <a:latin typeface="Times New Roman"/>
                <a:cs typeface="Times New Roman"/>
              </a:rPr>
              <a:t>thereafter.</a:t>
            </a:r>
            <a:endParaRPr sz="2600">
              <a:latin typeface="Times New Roman"/>
              <a:cs typeface="Times New Roman"/>
            </a:endParaRPr>
          </a:p>
        </p:txBody>
      </p:sp>
    </p:spTree>
    <p:extLst>
      <p:ext uri="{BB962C8B-B14F-4D97-AF65-F5344CB8AC3E}">
        <p14:creationId xmlns:p14="http://schemas.microsoft.com/office/powerpoint/2010/main" val="40882710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02739" y="1"/>
            <a:ext cx="8956040" cy="5908675"/>
          </a:xfrm>
          <a:prstGeom prst="rect">
            <a:avLst/>
          </a:prstGeom>
        </p:spPr>
        <p:txBody>
          <a:bodyPr vert="horz" wrap="square" lIns="0" tIns="97790" rIns="0" bIns="0" rtlCol="0">
            <a:spAutoFit/>
          </a:bodyPr>
          <a:lstStyle/>
          <a:p>
            <a:pPr marL="12700" algn="just">
              <a:spcBef>
                <a:spcPts val="770"/>
              </a:spcBef>
            </a:pPr>
            <a:r>
              <a:rPr sz="2800" spc="-5" dirty="0">
                <a:solidFill>
                  <a:srgbClr val="2E5496"/>
                </a:solidFill>
                <a:latin typeface="Times New Roman"/>
                <a:cs typeface="Times New Roman"/>
              </a:rPr>
              <a:t>STEP </a:t>
            </a:r>
            <a:r>
              <a:rPr sz="2800" dirty="0">
                <a:solidFill>
                  <a:srgbClr val="2E5496"/>
                </a:solidFill>
                <a:latin typeface="Times New Roman"/>
                <a:cs typeface="Times New Roman"/>
              </a:rPr>
              <a:t>7:</a:t>
            </a:r>
            <a:r>
              <a:rPr sz="2800" spc="-90" dirty="0">
                <a:solidFill>
                  <a:srgbClr val="2E5496"/>
                </a:solidFill>
                <a:latin typeface="Times New Roman"/>
                <a:cs typeface="Times New Roman"/>
              </a:rPr>
              <a:t> </a:t>
            </a:r>
            <a:r>
              <a:rPr sz="2800" spc="-5" dirty="0">
                <a:solidFill>
                  <a:srgbClr val="2E5496"/>
                </a:solidFill>
                <a:latin typeface="Times New Roman"/>
                <a:cs typeface="Times New Roman"/>
              </a:rPr>
              <a:t>Registration</a:t>
            </a:r>
            <a:endParaRPr sz="2800" dirty="0">
              <a:latin typeface="Times New Roman"/>
              <a:cs typeface="Times New Roman"/>
            </a:endParaRPr>
          </a:p>
          <a:p>
            <a:pPr marL="241300" marR="5080" indent="-228600" algn="just">
              <a:lnSpc>
                <a:spcPct val="90000"/>
              </a:lnSpc>
              <a:spcBef>
                <a:spcPts val="1005"/>
              </a:spcBef>
              <a:buFont typeface="Arial"/>
              <a:buChar char="•"/>
              <a:tabLst>
                <a:tab pos="241300" algn="l"/>
              </a:tabLst>
            </a:pPr>
            <a:r>
              <a:rPr sz="2800" spc="-5" dirty="0" smtClean="0">
                <a:latin typeface="Times New Roman"/>
                <a:cs typeface="Times New Roman"/>
              </a:rPr>
              <a:t>Whe</a:t>
            </a:r>
            <a:r>
              <a:rPr lang="en-US" sz="2800" spc="-5" dirty="0" smtClean="0">
                <a:latin typeface="Times New Roman"/>
                <a:cs typeface="Times New Roman"/>
              </a:rPr>
              <a:t>n</a:t>
            </a:r>
            <a:r>
              <a:rPr sz="2800" spc="-5" dirty="0" smtClean="0">
                <a:latin typeface="Times New Roman"/>
                <a:cs typeface="Times New Roman"/>
              </a:rPr>
              <a:t> </a:t>
            </a:r>
            <a:r>
              <a:rPr sz="2800" spc="-10" dirty="0">
                <a:latin typeface="Times New Roman"/>
                <a:cs typeface="Times New Roman"/>
              </a:rPr>
              <a:t>an </a:t>
            </a:r>
            <a:r>
              <a:rPr sz="2800" spc="-5" dirty="0">
                <a:latin typeface="Times New Roman"/>
                <a:cs typeface="Times New Roman"/>
              </a:rPr>
              <a:t>application for a GI has been accepted, the  registrar shall register </a:t>
            </a:r>
            <a:r>
              <a:rPr sz="2800" dirty="0">
                <a:latin typeface="Times New Roman"/>
                <a:cs typeface="Times New Roman"/>
              </a:rPr>
              <a:t>the </a:t>
            </a:r>
            <a:r>
              <a:rPr sz="2800" spc="-5" dirty="0">
                <a:latin typeface="Times New Roman"/>
                <a:cs typeface="Times New Roman"/>
              </a:rPr>
              <a:t>geographical indication. If  </a:t>
            </a:r>
            <a:r>
              <a:rPr sz="2800" spc="-5" dirty="0" smtClean="0">
                <a:latin typeface="Times New Roman"/>
                <a:cs typeface="Times New Roman"/>
              </a:rPr>
              <a:t>registered</a:t>
            </a:r>
            <a:r>
              <a:rPr lang="en-US" sz="2800" spc="-5" dirty="0" smtClean="0">
                <a:latin typeface="Times New Roman"/>
                <a:cs typeface="Times New Roman"/>
              </a:rPr>
              <a:t>,</a:t>
            </a:r>
            <a:r>
              <a:rPr sz="2800" spc="-5" dirty="0" smtClean="0">
                <a:latin typeface="Times New Roman"/>
                <a:cs typeface="Times New Roman"/>
              </a:rPr>
              <a:t> </a:t>
            </a:r>
            <a:r>
              <a:rPr sz="2800" dirty="0">
                <a:latin typeface="Times New Roman"/>
                <a:cs typeface="Times New Roman"/>
              </a:rPr>
              <a:t>the </a:t>
            </a:r>
            <a:r>
              <a:rPr sz="2800" spc="-5" dirty="0">
                <a:latin typeface="Times New Roman"/>
                <a:cs typeface="Times New Roman"/>
              </a:rPr>
              <a:t>date </a:t>
            </a:r>
            <a:r>
              <a:rPr sz="2800" dirty="0">
                <a:latin typeface="Times New Roman"/>
                <a:cs typeface="Times New Roman"/>
              </a:rPr>
              <a:t>of </a:t>
            </a:r>
            <a:r>
              <a:rPr sz="2800" spc="-5" dirty="0">
                <a:latin typeface="Times New Roman"/>
                <a:cs typeface="Times New Roman"/>
              </a:rPr>
              <a:t>filing </a:t>
            </a:r>
            <a:r>
              <a:rPr sz="2800" dirty="0">
                <a:latin typeface="Times New Roman"/>
                <a:cs typeface="Times New Roman"/>
              </a:rPr>
              <a:t>of the </a:t>
            </a:r>
            <a:r>
              <a:rPr sz="2800" spc="-5" dirty="0">
                <a:latin typeface="Times New Roman"/>
                <a:cs typeface="Times New Roman"/>
              </a:rPr>
              <a:t>application shall </a:t>
            </a:r>
            <a:r>
              <a:rPr sz="2800" dirty="0">
                <a:latin typeface="Times New Roman"/>
                <a:cs typeface="Times New Roman"/>
              </a:rPr>
              <a:t>be  </a:t>
            </a:r>
            <a:r>
              <a:rPr sz="2800" spc="-10" dirty="0">
                <a:latin typeface="Times New Roman"/>
                <a:cs typeface="Times New Roman"/>
              </a:rPr>
              <a:t>deemed </a:t>
            </a:r>
            <a:r>
              <a:rPr sz="2800" spc="-5" dirty="0">
                <a:latin typeface="Times New Roman"/>
                <a:cs typeface="Times New Roman"/>
              </a:rPr>
              <a:t>to </a:t>
            </a:r>
            <a:r>
              <a:rPr sz="2800" dirty="0">
                <a:latin typeface="Times New Roman"/>
                <a:cs typeface="Times New Roman"/>
              </a:rPr>
              <a:t>be the </a:t>
            </a:r>
            <a:r>
              <a:rPr sz="2800" spc="-5" dirty="0">
                <a:latin typeface="Times New Roman"/>
                <a:cs typeface="Times New Roman"/>
              </a:rPr>
              <a:t>date </a:t>
            </a:r>
            <a:r>
              <a:rPr sz="2800" dirty="0">
                <a:latin typeface="Times New Roman"/>
                <a:cs typeface="Times New Roman"/>
              </a:rPr>
              <a:t>of</a:t>
            </a:r>
            <a:r>
              <a:rPr sz="2800" spc="-5" dirty="0">
                <a:latin typeface="Times New Roman"/>
                <a:cs typeface="Times New Roman"/>
              </a:rPr>
              <a:t> </a:t>
            </a:r>
            <a:r>
              <a:rPr sz="2800" dirty="0">
                <a:latin typeface="Times New Roman"/>
                <a:cs typeface="Times New Roman"/>
              </a:rPr>
              <a:t>registration.</a:t>
            </a:r>
          </a:p>
          <a:p>
            <a:pPr marL="241300" marR="7620" indent="-228600" algn="just">
              <a:lnSpc>
                <a:spcPts val="3030"/>
              </a:lnSpc>
              <a:spcBef>
                <a:spcPts val="1035"/>
              </a:spcBef>
              <a:buFont typeface="Arial"/>
              <a:buChar char="•"/>
              <a:tabLst>
                <a:tab pos="241300" algn="l"/>
              </a:tabLst>
            </a:pPr>
            <a:r>
              <a:rPr sz="2800" spc="-5" dirty="0">
                <a:latin typeface="Times New Roman"/>
                <a:cs typeface="Times New Roman"/>
              </a:rPr>
              <a:t>The registrar shall issue to the </a:t>
            </a:r>
            <a:r>
              <a:rPr sz="2800" spc="-10" dirty="0">
                <a:latin typeface="Times New Roman"/>
                <a:cs typeface="Times New Roman"/>
              </a:rPr>
              <a:t>applicant </a:t>
            </a:r>
            <a:r>
              <a:rPr sz="2800" spc="-5" dirty="0">
                <a:latin typeface="Times New Roman"/>
                <a:cs typeface="Times New Roman"/>
              </a:rPr>
              <a:t>a certificate with the  seal </a:t>
            </a:r>
            <a:r>
              <a:rPr sz="2800" dirty="0">
                <a:latin typeface="Times New Roman"/>
                <a:cs typeface="Times New Roman"/>
              </a:rPr>
              <a:t>of the </a:t>
            </a:r>
            <a:r>
              <a:rPr sz="2800" spc="-5" dirty="0">
                <a:latin typeface="Times New Roman"/>
                <a:cs typeface="Times New Roman"/>
              </a:rPr>
              <a:t>Geographical indications</a:t>
            </a:r>
            <a:r>
              <a:rPr sz="2800" spc="-40" dirty="0">
                <a:latin typeface="Times New Roman"/>
                <a:cs typeface="Times New Roman"/>
              </a:rPr>
              <a:t> </a:t>
            </a:r>
            <a:r>
              <a:rPr sz="2800" spc="-20" dirty="0">
                <a:latin typeface="Times New Roman"/>
                <a:cs typeface="Times New Roman"/>
              </a:rPr>
              <a:t>registry.</a:t>
            </a:r>
            <a:endParaRPr sz="2800" dirty="0">
              <a:latin typeface="Times New Roman"/>
              <a:cs typeface="Times New Roman"/>
            </a:endParaRPr>
          </a:p>
          <a:p>
            <a:pPr marL="12700" algn="just">
              <a:spcBef>
                <a:spcPts val="615"/>
              </a:spcBef>
            </a:pPr>
            <a:r>
              <a:rPr sz="2800" spc="-5" dirty="0">
                <a:solidFill>
                  <a:srgbClr val="2E5496"/>
                </a:solidFill>
                <a:latin typeface="Times New Roman"/>
                <a:cs typeface="Times New Roman"/>
              </a:rPr>
              <a:t>STEP </a:t>
            </a:r>
            <a:r>
              <a:rPr sz="2800" dirty="0">
                <a:solidFill>
                  <a:srgbClr val="2E5496"/>
                </a:solidFill>
                <a:latin typeface="Times New Roman"/>
                <a:cs typeface="Times New Roman"/>
              </a:rPr>
              <a:t>8:</a:t>
            </a:r>
            <a:r>
              <a:rPr sz="2800" spc="-90" dirty="0">
                <a:solidFill>
                  <a:srgbClr val="2E5496"/>
                </a:solidFill>
                <a:latin typeface="Times New Roman"/>
                <a:cs typeface="Times New Roman"/>
              </a:rPr>
              <a:t> </a:t>
            </a:r>
            <a:r>
              <a:rPr sz="2800" spc="-5" dirty="0">
                <a:solidFill>
                  <a:srgbClr val="2E5496"/>
                </a:solidFill>
                <a:latin typeface="Times New Roman"/>
                <a:cs typeface="Times New Roman"/>
              </a:rPr>
              <a:t>Renewal</a:t>
            </a:r>
            <a:endParaRPr sz="2800" dirty="0">
              <a:latin typeface="Times New Roman"/>
              <a:cs typeface="Times New Roman"/>
            </a:endParaRPr>
          </a:p>
          <a:p>
            <a:pPr marL="241300" marR="6350" indent="-228600">
              <a:lnSpc>
                <a:spcPts val="3030"/>
              </a:lnSpc>
              <a:spcBef>
                <a:spcPts val="1045"/>
              </a:spcBef>
              <a:buFont typeface="Arial"/>
              <a:buChar char="•"/>
              <a:tabLst>
                <a:tab pos="241300" algn="l"/>
                <a:tab pos="669290" algn="l"/>
                <a:tab pos="2261870" algn="l"/>
                <a:tab pos="2828925" algn="l"/>
                <a:tab pos="3693160" algn="l"/>
                <a:tab pos="4218940" algn="l"/>
                <a:tab pos="5121910" algn="l"/>
                <a:tab pos="5728335" algn="l"/>
                <a:tab pos="6275070" algn="l"/>
                <a:tab pos="7216140" algn="l"/>
                <a:tab pos="7921625" algn="l"/>
                <a:tab pos="8604250" algn="l"/>
              </a:tabLst>
            </a:pPr>
            <a:r>
              <a:rPr sz="2800" spc="-5" dirty="0">
                <a:latin typeface="Times New Roman"/>
                <a:cs typeface="Times New Roman"/>
              </a:rPr>
              <a:t>A	regis</a:t>
            </a:r>
            <a:r>
              <a:rPr sz="2800" dirty="0">
                <a:latin typeface="Times New Roman"/>
                <a:cs typeface="Times New Roman"/>
              </a:rPr>
              <a:t>t</a:t>
            </a:r>
            <a:r>
              <a:rPr sz="2800" spc="-5" dirty="0">
                <a:latin typeface="Times New Roman"/>
                <a:cs typeface="Times New Roman"/>
              </a:rPr>
              <a:t>er</a:t>
            </a:r>
            <a:r>
              <a:rPr sz="2800" spc="-15" dirty="0">
                <a:latin typeface="Times New Roman"/>
                <a:cs typeface="Times New Roman"/>
              </a:rPr>
              <a:t>e</a:t>
            </a:r>
            <a:r>
              <a:rPr sz="2800" spc="-5" dirty="0">
                <a:latin typeface="Times New Roman"/>
                <a:cs typeface="Times New Roman"/>
              </a:rPr>
              <a:t>d</a:t>
            </a:r>
            <a:r>
              <a:rPr sz="2800" dirty="0">
                <a:latin typeface="Times New Roman"/>
                <a:cs typeface="Times New Roman"/>
              </a:rPr>
              <a:t>	</a:t>
            </a:r>
            <a:r>
              <a:rPr sz="2800" spc="-10" dirty="0">
                <a:latin typeface="Times New Roman"/>
                <a:cs typeface="Times New Roman"/>
              </a:rPr>
              <a:t>G</a:t>
            </a:r>
            <a:r>
              <a:rPr sz="2800" spc="-5" dirty="0">
                <a:latin typeface="Times New Roman"/>
                <a:cs typeface="Times New Roman"/>
              </a:rPr>
              <a:t>I</a:t>
            </a:r>
            <a:r>
              <a:rPr sz="2800" dirty="0">
                <a:latin typeface="Times New Roman"/>
                <a:cs typeface="Times New Roman"/>
              </a:rPr>
              <a:t>	</a:t>
            </a:r>
            <a:r>
              <a:rPr sz="2800" spc="-5" dirty="0">
                <a:latin typeface="Times New Roman"/>
                <a:cs typeface="Times New Roman"/>
              </a:rPr>
              <a:t>s</a:t>
            </a:r>
            <a:r>
              <a:rPr sz="2800" spc="15" dirty="0">
                <a:latin typeface="Times New Roman"/>
                <a:cs typeface="Times New Roman"/>
              </a:rPr>
              <a:t>h</a:t>
            </a:r>
            <a:r>
              <a:rPr sz="2800" spc="-5" dirty="0">
                <a:latin typeface="Times New Roman"/>
                <a:cs typeface="Times New Roman"/>
              </a:rPr>
              <a:t>all</a:t>
            </a:r>
            <a:r>
              <a:rPr sz="2800" dirty="0">
                <a:latin typeface="Times New Roman"/>
                <a:cs typeface="Times New Roman"/>
              </a:rPr>
              <a:t>	</a:t>
            </a:r>
            <a:r>
              <a:rPr sz="2800" spc="-5" dirty="0">
                <a:latin typeface="Times New Roman"/>
                <a:cs typeface="Times New Roman"/>
              </a:rPr>
              <a:t>be</a:t>
            </a:r>
            <a:r>
              <a:rPr sz="2800" dirty="0">
                <a:latin typeface="Times New Roman"/>
                <a:cs typeface="Times New Roman"/>
              </a:rPr>
              <a:t>	</a:t>
            </a:r>
            <a:r>
              <a:rPr sz="2800" spc="-5" dirty="0">
                <a:latin typeface="Times New Roman"/>
                <a:cs typeface="Times New Roman"/>
              </a:rPr>
              <a:t>valid</a:t>
            </a:r>
            <a:r>
              <a:rPr sz="2800" dirty="0">
                <a:latin typeface="Times New Roman"/>
                <a:cs typeface="Times New Roman"/>
              </a:rPr>
              <a:t>	</a:t>
            </a:r>
            <a:r>
              <a:rPr sz="2800" spc="-5" dirty="0">
                <a:latin typeface="Times New Roman"/>
                <a:cs typeface="Times New Roman"/>
              </a:rPr>
              <a:t>for</a:t>
            </a:r>
            <a:r>
              <a:rPr sz="2800" dirty="0">
                <a:latin typeface="Times New Roman"/>
                <a:cs typeface="Times New Roman"/>
              </a:rPr>
              <a:t>	</a:t>
            </a:r>
            <a:r>
              <a:rPr sz="2800" spc="-5" dirty="0">
                <a:latin typeface="Times New Roman"/>
                <a:cs typeface="Times New Roman"/>
              </a:rPr>
              <a:t>10</a:t>
            </a:r>
            <a:r>
              <a:rPr sz="2800" dirty="0">
                <a:latin typeface="Times New Roman"/>
                <a:cs typeface="Times New Roman"/>
              </a:rPr>
              <a:t>	</a:t>
            </a:r>
            <a:r>
              <a:rPr sz="2800" spc="-5" dirty="0">
                <a:latin typeface="Times New Roman"/>
                <a:cs typeface="Times New Roman"/>
              </a:rPr>
              <a:t>years</a:t>
            </a:r>
            <a:r>
              <a:rPr sz="2800" dirty="0">
                <a:latin typeface="Times New Roman"/>
                <a:cs typeface="Times New Roman"/>
              </a:rPr>
              <a:t>	</a:t>
            </a:r>
            <a:r>
              <a:rPr sz="2800" spc="-5" dirty="0">
                <a:latin typeface="Times New Roman"/>
                <a:cs typeface="Times New Roman"/>
              </a:rPr>
              <a:t>a</a:t>
            </a:r>
            <a:r>
              <a:rPr sz="2800" dirty="0">
                <a:latin typeface="Times New Roman"/>
                <a:cs typeface="Times New Roman"/>
              </a:rPr>
              <a:t>n</a:t>
            </a:r>
            <a:r>
              <a:rPr sz="2800" spc="-5" dirty="0">
                <a:latin typeface="Times New Roman"/>
                <a:cs typeface="Times New Roman"/>
              </a:rPr>
              <a:t>d</a:t>
            </a:r>
            <a:r>
              <a:rPr sz="2800" dirty="0">
                <a:latin typeface="Times New Roman"/>
                <a:cs typeface="Times New Roman"/>
              </a:rPr>
              <a:t>	</a:t>
            </a:r>
            <a:r>
              <a:rPr sz="2800" spc="-15" dirty="0">
                <a:latin typeface="Times New Roman"/>
                <a:cs typeface="Times New Roman"/>
              </a:rPr>
              <a:t>ca</a:t>
            </a:r>
            <a:r>
              <a:rPr sz="2800" spc="-5" dirty="0">
                <a:latin typeface="Times New Roman"/>
                <a:cs typeface="Times New Roman"/>
              </a:rPr>
              <a:t>n</a:t>
            </a:r>
            <a:r>
              <a:rPr sz="2800" dirty="0">
                <a:latin typeface="Times New Roman"/>
                <a:cs typeface="Times New Roman"/>
              </a:rPr>
              <a:t>	</a:t>
            </a:r>
            <a:r>
              <a:rPr sz="2800" spc="-5" dirty="0">
                <a:latin typeface="Times New Roman"/>
                <a:cs typeface="Times New Roman"/>
              </a:rPr>
              <a:t>be  renewed </a:t>
            </a:r>
            <a:r>
              <a:rPr sz="2800" dirty="0">
                <a:latin typeface="Times New Roman"/>
                <a:cs typeface="Times New Roman"/>
              </a:rPr>
              <a:t>on </a:t>
            </a:r>
            <a:r>
              <a:rPr sz="2800" spc="-5" dirty="0">
                <a:latin typeface="Times New Roman"/>
                <a:cs typeface="Times New Roman"/>
              </a:rPr>
              <a:t>payment </a:t>
            </a:r>
            <a:r>
              <a:rPr sz="2800" dirty="0">
                <a:latin typeface="Times New Roman"/>
                <a:cs typeface="Times New Roman"/>
              </a:rPr>
              <a:t>of </a:t>
            </a:r>
            <a:r>
              <a:rPr sz="2800" spc="-5" dirty="0">
                <a:latin typeface="Times New Roman"/>
                <a:cs typeface="Times New Roman"/>
              </a:rPr>
              <a:t>renewal</a:t>
            </a:r>
            <a:r>
              <a:rPr sz="2800" spc="10" dirty="0">
                <a:latin typeface="Times New Roman"/>
                <a:cs typeface="Times New Roman"/>
              </a:rPr>
              <a:t> </a:t>
            </a:r>
            <a:r>
              <a:rPr sz="2800" spc="-5" dirty="0">
                <a:latin typeface="Times New Roman"/>
                <a:cs typeface="Times New Roman"/>
              </a:rPr>
              <a:t>fee.</a:t>
            </a:r>
            <a:endParaRPr sz="2800" dirty="0">
              <a:latin typeface="Times New Roman"/>
              <a:cs typeface="Times New Roman"/>
            </a:endParaRPr>
          </a:p>
          <a:p>
            <a:pPr marL="12700">
              <a:spcBef>
                <a:spcPts val="610"/>
              </a:spcBef>
            </a:pPr>
            <a:r>
              <a:rPr sz="2800" spc="-5" dirty="0">
                <a:solidFill>
                  <a:srgbClr val="2E5496"/>
                </a:solidFill>
                <a:latin typeface="Times New Roman"/>
                <a:cs typeface="Times New Roman"/>
              </a:rPr>
              <a:t>STEP </a:t>
            </a:r>
            <a:r>
              <a:rPr sz="2800" dirty="0">
                <a:solidFill>
                  <a:srgbClr val="2E5496"/>
                </a:solidFill>
                <a:latin typeface="Times New Roman"/>
                <a:cs typeface="Times New Roman"/>
              </a:rPr>
              <a:t>9: </a:t>
            </a:r>
            <a:r>
              <a:rPr sz="2800" spc="-5" dirty="0">
                <a:solidFill>
                  <a:srgbClr val="2E5496"/>
                </a:solidFill>
                <a:latin typeface="Times New Roman"/>
                <a:cs typeface="Times New Roman"/>
              </a:rPr>
              <a:t>Additional </a:t>
            </a:r>
            <a:r>
              <a:rPr sz="2800" dirty="0">
                <a:solidFill>
                  <a:srgbClr val="2E5496"/>
                </a:solidFill>
                <a:latin typeface="Times New Roman"/>
                <a:cs typeface="Times New Roman"/>
              </a:rPr>
              <a:t>protection </a:t>
            </a:r>
            <a:r>
              <a:rPr sz="2800" spc="-5" dirty="0">
                <a:solidFill>
                  <a:srgbClr val="2E5496"/>
                </a:solidFill>
                <a:latin typeface="Times New Roman"/>
                <a:cs typeface="Times New Roman"/>
              </a:rPr>
              <a:t>to notified</a:t>
            </a:r>
            <a:r>
              <a:rPr sz="2800" spc="-295" dirty="0">
                <a:solidFill>
                  <a:srgbClr val="2E5496"/>
                </a:solidFill>
                <a:latin typeface="Times New Roman"/>
                <a:cs typeface="Times New Roman"/>
              </a:rPr>
              <a:t> </a:t>
            </a:r>
            <a:r>
              <a:rPr sz="2800" dirty="0">
                <a:solidFill>
                  <a:srgbClr val="2E5496"/>
                </a:solidFill>
                <a:latin typeface="Times New Roman"/>
                <a:cs typeface="Times New Roman"/>
              </a:rPr>
              <a:t>goods</a:t>
            </a:r>
            <a:endParaRPr sz="2800" dirty="0">
              <a:latin typeface="Times New Roman"/>
              <a:cs typeface="Times New Roman"/>
            </a:endParaRPr>
          </a:p>
          <a:p>
            <a:pPr marL="241300" marR="6350" indent="-228600">
              <a:lnSpc>
                <a:spcPts val="3020"/>
              </a:lnSpc>
              <a:spcBef>
                <a:spcPts val="1045"/>
              </a:spcBef>
              <a:buFont typeface="Arial"/>
              <a:buChar char="•"/>
              <a:tabLst>
                <a:tab pos="241300" algn="l"/>
                <a:tab pos="1905635" algn="l"/>
                <a:tab pos="3490595" algn="l"/>
                <a:tab pos="4051300" algn="l"/>
                <a:tab pos="5301615" algn="l"/>
                <a:tab pos="6295390" algn="l"/>
                <a:tab pos="6677659" algn="l"/>
                <a:tab pos="8086090" algn="l"/>
                <a:tab pos="8508365" algn="l"/>
              </a:tabLst>
            </a:pPr>
            <a:r>
              <a:rPr sz="2800" spc="-5" dirty="0">
                <a:latin typeface="Times New Roman"/>
                <a:cs typeface="Times New Roman"/>
              </a:rPr>
              <a:t>Ad</a:t>
            </a:r>
            <a:r>
              <a:rPr sz="2800" dirty="0">
                <a:latin typeface="Times New Roman"/>
                <a:cs typeface="Times New Roman"/>
              </a:rPr>
              <a:t>d</a:t>
            </a:r>
            <a:r>
              <a:rPr sz="2800" spc="-5" dirty="0">
                <a:latin typeface="Times New Roman"/>
                <a:cs typeface="Times New Roman"/>
              </a:rPr>
              <a:t>itional</a:t>
            </a:r>
            <a:r>
              <a:rPr sz="2800" dirty="0">
                <a:latin typeface="Times New Roman"/>
                <a:cs typeface="Times New Roman"/>
              </a:rPr>
              <a:t>	</a:t>
            </a:r>
            <a:r>
              <a:rPr sz="2800" spc="-5" dirty="0">
                <a:latin typeface="Times New Roman"/>
                <a:cs typeface="Times New Roman"/>
              </a:rPr>
              <a:t>p</a:t>
            </a:r>
            <a:r>
              <a:rPr sz="2800" dirty="0">
                <a:latin typeface="Times New Roman"/>
                <a:cs typeface="Times New Roman"/>
              </a:rPr>
              <a:t>r</a:t>
            </a:r>
            <a:r>
              <a:rPr sz="2800" spc="-5" dirty="0">
                <a:latin typeface="Times New Roman"/>
                <a:cs typeface="Times New Roman"/>
              </a:rPr>
              <a:t>o</a:t>
            </a:r>
            <a:r>
              <a:rPr sz="2800" dirty="0">
                <a:latin typeface="Times New Roman"/>
                <a:cs typeface="Times New Roman"/>
              </a:rPr>
              <a:t>t</a:t>
            </a:r>
            <a:r>
              <a:rPr sz="2800" spc="-5" dirty="0">
                <a:latin typeface="Times New Roman"/>
                <a:cs typeface="Times New Roman"/>
              </a:rPr>
              <a:t>e</a:t>
            </a:r>
            <a:r>
              <a:rPr sz="2800" spc="-20" dirty="0">
                <a:latin typeface="Times New Roman"/>
                <a:cs typeface="Times New Roman"/>
              </a:rPr>
              <a:t>c</a:t>
            </a:r>
            <a:r>
              <a:rPr sz="2800" spc="-15" dirty="0">
                <a:latin typeface="Times New Roman"/>
                <a:cs typeface="Times New Roman"/>
              </a:rPr>
              <a:t>t</a:t>
            </a:r>
            <a:r>
              <a:rPr sz="2800" spc="-5" dirty="0">
                <a:latin typeface="Times New Roman"/>
                <a:cs typeface="Times New Roman"/>
              </a:rPr>
              <a:t>ion</a:t>
            </a:r>
            <a:r>
              <a:rPr sz="2800" dirty="0">
                <a:latin typeface="Times New Roman"/>
                <a:cs typeface="Times New Roman"/>
              </a:rPr>
              <a:t>	</a:t>
            </a:r>
            <a:r>
              <a:rPr sz="2800" spc="-5" dirty="0">
                <a:latin typeface="Times New Roman"/>
                <a:cs typeface="Times New Roman"/>
              </a:rPr>
              <a:t>f</a:t>
            </a:r>
            <a:r>
              <a:rPr sz="2800" dirty="0">
                <a:latin typeface="Times New Roman"/>
                <a:cs typeface="Times New Roman"/>
              </a:rPr>
              <a:t>o</a:t>
            </a:r>
            <a:r>
              <a:rPr sz="2800" spc="-5" dirty="0">
                <a:latin typeface="Times New Roman"/>
                <a:cs typeface="Times New Roman"/>
              </a:rPr>
              <a:t>r</a:t>
            </a:r>
            <a:r>
              <a:rPr sz="2800" dirty="0">
                <a:latin typeface="Times New Roman"/>
                <a:cs typeface="Times New Roman"/>
              </a:rPr>
              <a:t>	</a:t>
            </a:r>
            <a:r>
              <a:rPr sz="2800" spc="-5" dirty="0">
                <a:latin typeface="Times New Roman"/>
                <a:cs typeface="Times New Roman"/>
              </a:rPr>
              <a:t>n</a:t>
            </a:r>
            <a:r>
              <a:rPr sz="2800" dirty="0">
                <a:latin typeface="Times New Roman"/>
                <a:cs typeface="Times New Roman"/>
              </a:rPr>
              <a:t>o</a:t>
            </a:r>
            <a:r>
              <a:rPr sz="2800" spc="-15" dirty="0">
                <a:latin typeface="Times New Roman"/>
                <a:cs typeface="Times New Roman"/>
              </a:rPr>
              <a:t>t</a:t>
            </a:r>
            <a:r>
              <a:rPr sz="2800" spc="-5" dirty="0">
                <a:latin typeface="Times New Roman"/>
                <a:cs typeface="Times New Roman"/>
              </a:rPr>
              <a:t>ified</a:t>
            </a:r>
            <a:r>
              <a:rPr sz="2800" dirty="0">
                <a:latin typeface="Times New Roman"/>
                <a:cs typeface="Times New Roman"/>
              </a:rPr>
              <a:t>	</a:t>
            </a:r>
            <a:r>
              <a:rPr sz="2800" spc="-5" dirty="0">
                <a:latin typeface="Times New Roman"/>
                <a:cs typeface="Times New Roman"/>
              </a:rPr>
              <a:t>goo</a:t>
            </a:r>
            <a:r>
              <a:rPr sz="2800" dirty="0">
                <a:latin typeface="Times New Roman"/>
                <a:cs typeface="Times New Roman"/>
              </a:rPr>
              <a:t>d</a:t>
            </a:r>
            <a:r>
              <a:rPr sz="2800" spc="-5" dirty="0">
                <a:latin typeface="Times New Roman"/>
                <a:cs typeface="Times New Roman"/>
              </a:rPr>
              <a:t>s</a:t>
            </a:r>
            <a:r>
              <a:rPr sz="2800" dirty="0">
                <a:latin typeface="Times New Roman"/>
                <a:cs typeface="Times New Roman"/>
              </a:rPr>
              <a:t>	</a:t>
            </a:r>
            <a:r>
              <a:rPr sz="2800" spc="-5" dirty="0">
                <a:latin typeface="Times New Roman"/>
                <a:cs typeface="Times New Roman"/>
              </a:rPr>
              <a:t>is</a:t>
            </a:r>
            <a:r>
              <a:rPr sz="2800" dirty="0">
                <a:latin typeface="Times New Roman"/>
                <a:cs typeface="Times New Roman"/>
              </a:rPr>
              <a:t>	</a:t>
            </a:r>
            <a:r>
              <a:rPr sz="2800" spc="-5" dirty="0">
                <a:latin typeface="Times New Roman"/>
                <a:cs typeface="Times New Roman"/>
              </a:rPr>
              <a:t>p</a:t>
            </a:r>
            <a:r>
              <a:rPr sz="2800" dirty="0">
                <a:latin typeface="Times New Roman"/>
                <a:cs typeface="Times New Roman"/>
              </a:rPr>
              <a:t>r</a:t>
            </a:r>
            <a:r>
              <a:rPr sz="2800" spc="-5" dirty="0">
                <a:latin typeface="Times New Roman"/>
                <a:cs typeface="Times New Roman"/>
              </a:rPr>
              <a:t>ovid</a:t>
            </a:r>
            <a:r>
              <a:rPr sz="2800" spc="-15" dirty="0">
                <a:latin typeface="Times New Roman"/>
                <a:cs typeface="Times New Roman"/>
              </a:rPr>
              <a:t>e</a:t>
            </a:r>
            <a:r>
              <a:rPr sz="2800" spc="-5" dirty="0">
                <a:latin typeface="Times New Roman"/>
                <a:cs typeface="Times New Roman"/>
              </a:rPr>
              <a:t>d</a:t>
            </a:r>
            <a:r>
              <a:rPr sz="2800" dirty="0">
                <a:latin typeface="Times New Roman"/>
                <a:cs typeface="Times New Roman"/>
              </a:rPr>
              <a:t>	</a:t>
            </a:r>
            <a:r>
              <a:rPr sz="2800" spc="-5" dirty="0">
                <a:latin typeface="Times New Roman"/>
                <a:cs typeface="Times New Roman"/>
              </a:rPr>
              <a:t>in</a:t>
            </a:r>
            <a:r>
              <a:rPr sz="2800" dirty="0">
                <a:latin typeface="Times New Roman"/>
                <a:cs typeface="Times New Roman"/>
              </a:rPr>
              <a:t>	</a:t>
            </a:r>
            <a:r>
              <a:rPr sz="2800" spc="-15" dirty="0">
                <a:latin typeface="Times New Roman"/>
                <a:cs typeface="Times New Roman"/>
              </a:rPr>
              <a:t>t</a:t>
            </a:r>
            <a:r>
              <a:rPr sz="2800" spc="-5" dirty="0">
                <a:latin typeface="Times New Roman"/>
                <a:cs typeface="Times New Roman"/>
              </a:rPr>
              <a:t>he  Act.</a:t>
            </a:r>
            <a:endParaRPr sz="2800" dirty="0">
              <a:latin typeface="Times New Roman"/>
              <a:cs typeface="Times New Roman"/>
            </a:endParaRPr>
          </a:p>
        </p:txBody>
      </p:sp>
    </p:spTree>
    <p:extLst>
      <p:ext uri="{BB962C8B-B14F-4D97-AF65-F5344CB8AC3E}">
        <p14:creationId xmlns:p14="http://schemas.microsoft.com/office/powerpoint/2010/main" val="3653653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51406" y="0"/>
            <a:ext cx="8891270" cy="3608070"/>
          </a:xfrm>
          <a:prstGeom prst="rect">
            <a:avLst/>
          </a:prstGeom>
        </p:spPr>
        <p:txBody>
          <a:bodyPr vert="horz" wrap="square" lIns="0" tIns="98425" rIns="0" bIns="0" rtlCol="0">
            <a:spAutoFit/>
          </a:bodyPr>
          <a:lstStyle/>
          <a:p>
            <a:pPr>
              <a:spcBef>
                <a:spcPts val="775"/>
              </a:spcBef>
            </a:pPr>
            <a:r>
              <a:rPr sz="2800" b="1" spc="-5" dirty="0">
                <a:solidFill>
                  <a:srgbClr val="2E5496"/>
                </a:solidFill>
                <a:latin typeface="Times New Roman"/>
                <a:cs typeface="Times New Roman"/>
              </a:rPr>
              <a:t>STEP </a:t>
            </a:r>
            <a:r>
              <a:rPr sz="2800" b="1" dirty="0">
                <a:solidFill>
                  <a:srgbClr val="2E5496"/>
                </a:solidFill>
                <a:latin typeface="Times New Roman"/>
                <a:cs typeface="Times New Roman"/>
              </a:rPr>
              <a:t>10:</a:t>
            </a:r>
            <a:r>
              <a:rPr sz="2800" b="1" spc="-310" dirty="0">
                <a:solidFill>
                  <a:srgbClr val="2E5496"/>
                </a:solidFill>
                <a:latin typeface="Times New Roman"/>
                <a:cs typeface="Times New Roman"/>
              </a:rPr>
              <a:t> </a:t>
            </a:r>
            <a:r>
              <a:rPr sz="2800" b="1" spc="-5" dirty="0">
                <a:solidFill>
                  <a:srgbClr val="2E5496"/>
                </a:solidFill>
                <a:latin typeface="Times New Roman"/>
                <a:cs typeface="Times New Roman"/>
              </a:rPr>
              <a:t>Appeal</a:t>
            </a:r>
            <a:endParaRPr sz="2800">
              <a:latin typeface="Times New Roman"/>
              <a:cs typeface="Times New Roman"/>
            </a:endParaRPr>
          </a:p>
          <a:p>
            <a:pPr marL="228600" indent="-228600" algn="just">
              <a:lnSpc>
                <a:spcPts val="3020"/>
              </a:lnSpc>
              <a:spcBef>
                <a:spcPts val="1060"/>
              </a:spcBef>
              <a:buFont typeface="Arial"/>
              <a:buChar char="•"/>
              <a:tabLst>
                <a:tab pos="228600" algn="l"/>
              </a:tabLst>
            </a:pPr>
            <a:r>
              <a:rPr sz="2800" spc="-5" dirty="0">
                <a:latin typeface="Times New Roman"/>
                <a:cs typeface="Times New Roman"/>
              </a:rPr>
              <a:t>Any person aggrieved </a:t>
            </a:r>
            <a:r>
              <a:rPr sz="2800" dirty="0">
                <a:latin typeface="Times New Roman"/>
                <a:cs typeface="Times New Roman"/>
              </a:rPr>
              <a:t>by </a:t>
            </a:r>
            <a:r>
              <a:rPr sz="2800" spc="-10" dirty="0">
                <a:latin typeface="Times New Roman"/>
                <a:cs typeface="Times New Roman"/>
              </a:rPr>
              <a:t>an </a:t>
            </a:r>
            <a:r>
              <a:rPr sz="2800" spc="-5" dirty="0">
                <a:latin typeface="Times New Roman"/>
                <a:cs typeface="Times New Roman"/>
              </a:rPr>
              <a:t>order </a:t>
            </a:r>
            <a:r>
              <a:rPr sz="2800" dirty="0">
                <a:latin typeface="Times New Roman"/>
                <a:cs typeface="Times New Roman"/>
              </a:rPr>
              <a:t>or </a:t>
            </a:r>
            <a:r>
              <a:rPr sz="2800" spc="-5" dirty="0">
                <a:latin typeface="Times New Roman"/>
                <a:cs typeface="Times New Roman"/>
              </a:rPr>
              <a:t>decision </a:t>
            </a:r>
            <a:r>
              <a:rPr sz="2800" spc="-10" dirty="0">
                <a:latin typeface="Times New Roman"/>
                <a:cs typeface="Times New Roman"/>
              </a:rPr>
              <a:t>may </a:t>
            </a:r>
            <a:r>
              <a:rPr sz="2800" spc="-5" dirty="0">
                <a:latin typeface="Times New Roman"/>
                <a:cs typeface="Times New Roman"/>
              </a:rPr>
              <a:t>prefer </a:t>
            </a:r>
            <a:r>
              <a:rPr sz="2800" spc="-15" dirty="0">
                <a:latin typeface="Times New Roman"/>
                <a:cs typeface="Times New Roman"/>
              </a:rPr>
              <a:t>an  </a:t>
            </a:r>
            <a:r>
              <a:rPr sz="2800" spc="-5" dirty="0">
                <a:latin typeface="Times New Roman"/>
                <a:cs typeface="Times New Roman"/>
              </a:rPr>
              <a:t>appeal </a:t>
            </a:r>
            <a:r>
              <a:rPr sz="2800" spc="-10" dirty="0">
                <a:latin typeface="Times New Roman"/>
                <a:cs typeface="Times New Roman"/>
              </a:rPr>
              <a:t>to </a:t>
            </a:r>
            <a:r>
              <a:rPr sz="2800" dirty="0">
                <a:latin typeface="Times New Roman"/>
                <a:cs typeface="Times New Roman"/>
              </a:rPr>
              <a:t>the </a:t>
            </a:r>
            <a:r>
              <a:rPr sz="2800" spc="-5" dirty="0">
                <a:latin typeface="Times New Roman"/>
                <a:cs typeface="Times New Roman"/>
              </a:rPr>
              <a:t>intellectual property appellate board </a:t>
            </a:r>
            <a:r>
              <a:rPr sz="2800" spc="-45" dirty="0">
                <a:latin typeface="Times New Roman"/>
                <a:cs typeface="Times New Roman"/>
              </a:rPr>
              <a:t>(IPAB)  </a:t>
            </a:r>
            <a:r>
              <a:rPr sz="2800" spc="-5" dirty="0">
                <a:latin typeface="Times New Roman"/>
                <a:cs typeface="Times New Roman"/>
              </a:rPr>
              <a:t>within three months. The address </a:t>
            </a:r>
            <a:r>
              <a:rPr sz="2800" dirty="0">
                <a:latin typeface="Times New Roman"/>
                <a:cs typeface="Times New Roman"/>
              </a:rPr>
              <a:t>of the </a:t>
            </a:r>
            <a:r>
              <a:rPr sz="2800" spc="-65" dirty="0">
                <a:latin typeface="Times New Roman"/>
                <a:cs typeface="Times New Roman"/>
              </a:rPr>
              <a:t>IPAB </a:t>
            </a:r>
            <a:r>
              <a:rPr sz="2800" spc="-5" dirty="0">
                <a:latin typeface="Times New Roman"/>
                <a:cs typeface="Times New Roman"/>
              </a:rPr>
              <a:t>is </a:t>
            </a:r>
            <a:r>
              <a:rPr sz="2800" spc="-10" dirty="0">
                <a:latin typeface="Times New Roman"/>
                <a:cs typeface="Times New Roman"/>
              </a:rPr>
              <a:t>as</a:t>
            </a:r>
            <a:r>
              <a:rPr sz="2800" spc="40" dirty="0">
                <a:latin typeface="Times New Roman"/>
                <a:cs typeface="Times New Roman"/>
              </a:rPr>
              <a:t> </a:t>
            </a:r>
            <a:r>
              <a:rPr sz="2800" dirty="0">
                <a:latin typeface="Times New Roman"/>
                <a:cs typeface="Times New Roman"/>
              </a:rPr>
              <a:t>follows:</a:t>
            </a:r>
            <a:endParaRPr sz="2800">
              <a:latin typeface="Times New Roman"/>
              <a:cs typeface="Times New Roman"/>
            </a:endParaRPr>
          </a:p>
          <a:p>
            <a:pPr marL="228600" marR="3298825" indent="-228600" algn="just">
              <a:lnSpc>
                <a:spcPct val="90000"/>
              </a:lnSpc>
              <a:spcBef>
                <a:spcPts val="960"/>
              </a:spcBef>
              <a:buFont typeface="Arial"/>
              <a:buChar char="•"/>
              <a:tabLst>
                <a:tab pos="228600" algn="l"/>
              </a:tabLst>
            </a:pPr>
            <a:r>
              <a:rPr sz="2800" spc="-5" dirty="0">
                <a:latin typeface="Times New Roman"/>
                <a:cs typeface="Times New Roman"/>
              </a:rPr>
              <a:t>Intellectual </a:t>
            </a:r>
            <a:r>
              <a:rPr sz="2800" dirty="0">
                <a:latin typeface="Times New Roman"/>
                <a:cs typeface="Times New Roman"/>
              </a:rPr>
              <a:t>Property </a:t>
            </a:r>
            <a:r>
              <a:rPr sz="2800" spc="-5" dirty="0">
                <a:latin typeface="Times New Roman"/>
                <a:cs typeface="Times New Roman"/>
              </a:rPr>
              <a:t>Appellate Board  Annexe 1, 2nd </a:t>
            </a:r>
            <a:r>
              <a:rPr sz="2800" spc="-20" dirty="0">
                <a:latin typeface="Times New Roman"/>
                <a:cs typeface="Times New Roman"/>
              </a:rPr>
              <a:t>Floor, </a:t>
            </a:r>
            <a:r>
              <a:rPr sz="2800" spc="-5" dirty="0">
                <a:latin typeface="Times New Roman"/>
                <a:cs typeface="Times New Roman"/>
              </a:rPr>
              <a:t>Guna Complex,  443, Anna Salai, Chennai – 600</a:t>
            </a:r>
            <a:r>
              <a:rPr sz="2800" spc="-155" dirty="0">
                <a:latin typeface="Times New Roman"/>
                <a:cs typeface="Times New Roman"/>
              </a:rPr>
              <a:t> </a:t>
            </a:r>
            <a:r>
              <a:rPr sz="2800" spc="-5" dirty="0">
                <a:latin typeface="Times New Roman"/>
                <a:cs typeface="Times New Roman"/>
              </a:rPr>
              <a:t>018</a:t>
            </a:r>
            <a:endParaRPr sz="2800">
              <a:latin typeface="Times New Roman"/>
              <a:cs typeface="Times New Roman"/>
            </a:endParaRPr>
          </a:p>
          <a:p>
            <a:pPr>
              <a:spcBef>
                <a:spcPts val="660"/>
              </a:spcBef>
            </a:pPr>
            <a:r>
              <a:rPr sz="2800" spc="-5" dirty="0">
                <a:latin typeface="Arial"/>
                <a:cs typeface="Arial"/>
              </a:rPr>
              <a:t>•</a:t>
            </a:r>
            <a:endParaRPr sz="2800">
              <a:latin typeface="Arial"/>
              <a:cs typeface="Arial"/>
            </a:endParaRPr>
          </a:p>
        </p:txBody>
      </p:sp>
    </p:spTree>
    <p:extLst>
      <p:ext uri="{BB962C8B-B14F-4D97-AF65-F5344CB8AC3E}">
        <p14:creationId xmlns:p14="http://schemas.microsoft.com/office/powerpoint/2010/main" val="2837573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592818"/>
          </a:xfrm>
        </p:spPr>
        <p:txBody>
          <a:bodyPr>
            <a:normAutofit fontScale="90000"/>
          </a:bodyPr>
          <a:lstStyle/>
          <a:p>
            <a:r>
              <a:rPr lang="en-US" b="1" dirty="0" smtClean="0"/>
              <a:t>		Protection of GI</a:t>
            </a:r>
            <a:endParaRPr lang="en-US" b="1" dirty="0"/>
          </a:p>
        </p:txBody>
      </p:sp>
      <p:sp>
        <p:nvSpPr>
          <p:cNvPr id="3" name="Content Placeholder 2"/>
          <p:cNvSpPr>
            <a:spLocks noGrp="1"/>
          </p:cNvSpPr>
          <p:nvPr>
            <p:ph idx="1"/>
          </p:nvPr>
        </p:nvSpPr>
        <p:spPr>
          <a:xfrm>
            <a:off x="838200" y="957944"/>
            <a:ext cx="10515600" cy="5219019"/>
          </a:xfrm>
        </p:spPr>
        <p:txBody>
          <a:bodyPr>
            <a:normAutofit/>
          </a:bodyPr>
          <a:lstStyle/>
          <a:p>
            <a:r>
              <a:rPr lang="en-US" sz="2400" dirty="0" smtClean="0"/>
              <a:t>The concept of identifying GI and protecting them is a new concept in India, perhaps in most developing countries and has come to knowledge </a:t>
            </a:r>
            <a:r>
              <a:rPr lang="en-US" sz="2400" dirty="0" smtClean="0"/>
              <a:t>after </a:t>
            </a:r>
            <a:r>
              <a:rPr lang="en-US" sz="2400" dirty="0" smtClean="0"/>
              <a:t>signed the TRIPS agreement.</a:t>
            </a:r>
          </a:p>
          <a:p>
            <a:r>
              <a:rPr lang="en-US" sz="2400" dirty="0" smtClean="0"/>
              <a:t>Properly protected GI will give protection in domestic and international market.</a:t>
            </a:r>
          </a:p>
          <a:p>
            <a:r>
              <a:rPr lang="en-US" sz="2400" dirty="0" smtClean="0"/>
              <a:t>TRIPS provide for refusal or invalidation of registration of a trademark containing a GI with respect to goods not originating in the territory indicated</a:t>
            </a:r>
            <a:endParaRPr lang="en-US" sz="2400" dirty="0"/>
          </a:p>
        </p:txBody>
      </p:sp>
      <p:pic>
        <p:nvPicPr>
          <p:cNvPr id="4" name="Picture 3"/>
          <p:cNvPicPr>
            <a:picLocks noChangeAspect="1"/>
          </p:cNvPicPr>
          <p:nvPr/>
        </p:nvPicPr>
        <p:blipFill>
          <a:blip r:embed="rId2"/>
          <a:stretch>
            <a:fillRect/>
          </a:stretch>
        </p:blipFill>
        <p:spPr>
          <a:xfrm>
            <a:off x="666750" y="3371850"/>
            <a:ext cx="10687050" cy="3486150"/>
          </a:xfrm>
          <a:prstGeom prst="rect">
            <a:avLst/>
          </a:prstGeom>
        </p:spPr>
      </p:pic>
    </p:spTree>
    <p:extLst>
      <p:ext uri="{BB962C8B-B14F-4D97-AF65-F5344CB8AC3E}">
        <p14:creationId xmlns:p14="http://schemas.microsoft.com/office/powerpoint/2010/main" val="3145478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spc="-5" dirty="0" smtClean="0">
                <a:latin typeface="Times New Roman"/>
                <a:cs typeface="Times New Roman"/>
              </a:rPr>
              <a:t>			Industrial Designs</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25096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2241"/>
            <a:ext cx="10515600" cy="934719"/>
          </a:xfrm>
        </p:spPr>
        <p:txBody>
          <a:bodyPr/>
          <a:lstStyle/>
          <a:p>
            <a:r>
              <a:rPr lang="en-US" dirty="0" smtClean="0"/>
              <a:t>				</a:t>
            </a:r>
            <a:r>
              <a:rPr lang="en-US" b="1" dirty="0" smtClean="0"/>
              <a:t>Introduction</a:t>
            </a:r>
            <a:endParaRPr lang="en-US" b="1" dirty="0"/>
          </a:p>
        </p:txBody>
      </p:sp>
      <p:sp>
        <p:nvSpPr>
          <p:cNvPr id="3" name="Content Placeholder 2"/>
          <p:cNvSpPr>
            <a:spLocks noGrp="1"/>
          </p:cNvSpPr>
          <p:nvPr>
            <p:ph idx="1"/>
          </p:nvPr>
        </p:nvSpPr>
        <p:spPr>
          <a:xfrm>
            <a:off x="838200" y="934720"/>
            <a:ext cx="10515600" cy="5242243"/>
          </a:xfrm>
        </p:spPr>
        <p:txBody>
          <a:bodyPr>
            <a:normAutofit fontScale="85000" lnSpcReduction="20000"/>
          </a:bodyPr>
          <a:lstStyle/>
          <a:p>
            <a:r>
              <a:rPr lang="en-US" dirty="0" smtClean="0"/>
              <a:t>A design refers to the features of shape, configuration, pattern, ornamentation or composition of lines or colors applied to any article, in two or three dimensional (or both) forms.</a:t>
            </a:r>
          </a:p>
          <a:p>
            <a:r>
              <a:rPr lang="en-US" dirty="0" smtClean="0"/>
              <a:t>Design doesn't include any mode or principle of construction or anything which is mere mechanical device.</a:t>
            </a:r>
          </a:p>
          <a:p>
            <a:pPr marL="241300" marR="6350" algn="just">
              <a:lnSpc>
                <a:spcPct val="100000"/>
              </a:lnSpc>
              <a:spcBef>
                <a:spcPts val="1010"/>
              </a:spcBef>
              <a:buFont typeface="Arial"/>
              <a:buChar char="•"/>
              <a:tabLst>
                <a:tab pos="241300" algn="l"/>
              </a:tabLst>
            </a:pPr>
            <a:r>
              <a:rPr lang="en-US" spc="-5" dirty="0">
                <a:latin typeface="Times New Roman"/>
                <a:cs typeface="Times New Roman"/>
              </a:rPr>
              <a:t>In a legal sense, </a:t>
            </a:r>
            <a:r>
              <a:rPr lang="en-US" dirty="0">
                <a:latin typeface="Times New Roman"/>
                <a:cs typeface="Times New Roman"/>
              </a:rPr>
              <a:t>it </a:t>
            </a:r>
            <a:r>
              <a:rPr lang="en-US" spc="-5" dirty="0">
                <a:latin typeface="Times New Roman"/>
                <a:cs typeface="Times New Roman"/>
              </a:rPr>
              <a:t>constitutes </a:t>
            </a:r>
            <a:r>
              <a:rPr lang="en-US" dirty="0">
                <a:latin typeface="Times New Roman"/>
                <a:cs typeface="Times New Roman"/>
              </a:rPr>
              <a:t>the </a:t>
            </a:r>
            <a:r>
              <a:rPr lang="en-US" spc="-5" dirty="0">
                <a:latin typeface="Times New Roman"/>
                <a:cs typeface="Times New Roman"/>
              </a:rPr>
              <a:t>ornamental aspect </a:t>
            </a:r>
            <a:r>
              <a:rPr lang="en-US" dirty="0">
                <a:latin typeface="Times New Roman"/>
                <a:cs typeface="Times New Roman"/>
              </a:rPr>
              <a:t>of </a:t>
            </a:r>
            <a:r>
              <a:rPr lang="en-US" spc="-15" dirty="0">
                <a:latin typeface="Times New Roman"/>
                <a:cs typeface="Times New Roman"/>
              </a:rPr>
              <a:t>an  </a:t>
            </a:r>
            <a:r>
              <a:rPr lang="en-US" spc="-5" dirty="0">
                <a:latin typeface="Times New Roman"/>
                <a:cs typeface="Times New Roman"/>
              </a:rPr>
              <a:t>article.</a:t>
            </a:r>
            <a:endParaRPr lang="en-US" dirty="0">
              <a:latin typeface="Times New Roman"/>
              <a:cs typeface="Times New Roman"/>
            </a:endParaRPr>
          </a:p>
          <a:p>
            <a:pPr marL="241300" marR="5080" algn="just">
              <a:lnSpc>
                <a:spcPct val="100000"/>
              </a:lnSpc>
              <a:buFont typeface="Arial"/>
              <a:buChar char="•"/>
              <a:tabLst>
                <a:tab pos="241300" algn="l"/>
              </a:tabLst>
            </a:pPr>
            <a:r>
              <a:rPr lang="en-US" spc="-5" dirty="0">
                <a:latin typeface="Times New Roman"/>
                <a:cs typeface="Times New Roman"/>
              </a:rPr>
              <a:t>Industrial designs are applied </a:t>
            </a:r>
            <a:r>
              <a:rPr lang="en-US" spc="-10" dirty="0">
                <a:latin typeface="Times New Roman"/>
                <a:cs typeface="Times New Roman"/>
              </a:rPr>
              <a:t>to </a:t>
            </a:r>
            <a:r>
              <a:rPr lang="en-US" spc="-5" dirty="0">
                <a:latin typeface="Times New Roman"/>
                <a:cs typeface="Times New Roman"/>
              </a:rPr>
              <a:t>a wide variety </a:t>
            </a:r>
            <a:r>
              <a:rPr lang="en-US" dirty="0">
                <a:latin typeface="Times New Roman"/>
                <a:cs typeface="Times New Roman"/>
              </a:rPr>
              <a:t>of </a:t>
            </a:r>
            <a:r>
              <a:rPr lang="en-US" spc="-5" dirty="0">
                <a:latin typeface="Times New Roman"/>
                <a:cs typeface="Times New Roman"/>
              </a:rPr>
              <a:t>products </a:t>
            </a:r>
            <a:r>
              <a:rPr lang="en-US" dirty="0">
                <a:latin typeface="Times New Roman"/>
                <a:cs typeface="Times New Roman"/>
              </a:rPr>
              <a:t>of  </a:t>
            </a:r>
            <a:r>
              <a:rPr lang="en-US" spc="-5" dirty="0">
                <a:latin typeface="Times New Roman"/>
                <a:cs typeface="Times New Roman"/>
              </a:rPr>
              <a:t>industry </a:t>
            </a:r>
            <a:r>
              <a:rPr lang="en-US" spc="-10" dirty="0">
                <a:latin typeface="Times New Roman"/>
                <a:cs typeface="Times New Roman"/>
              </a:rPr>
              <a:t>and </a:t>
            </a:r>
            <a:r>
              <a:rPr lang="en-US" spc="-5" dirty="0">
                <a:latin typeface="Times New Roman"/>
                <a:cs typeface="Times New Roman"/>
              </a:rPr>
              <a:t>handicraft items: from packages and containers  to furnishing and </a:t>
            </a:r>
            <a:r>
              <a:rPr lang="en-US" dirty="0">
                <a:latin typeface="Times New Roman"/>
                <a:cs typeface="Times New Roman"/>
              </a:rPr>
              <a:t>household goods, </a:t>
            </a:r>
            <a:r>
              <a:rPr lang="en-US" spc="-5" dirty="0">
                <a:latin typeface="Times New Roman"/>
                <a:cs typeface="Times New Roman"/>
              </a:rPr>
              <a:t>from </a:t>
            </a:r>
            <a:r>
              <a:rPr lang="en-US" dirty="0">
                <a:latin typeface="Times New Roman"/>
                <a:cs typeface="Times New Roman"/>
              </a:rPr>
              <a:t>lighting </a:t>
            </a:r>
            <a:r>
              <a:rPr lang="en-US" spc="-5" dirty="0">
                <a:latin typeface="Times New Roman"/>
                <a:cs typeface="Times New Roman"/>
              </a:rPr>
              <a:t>equipment  to </a:t>
            </a:r>
            <a:r>
              <a:rPr lang="en-US" spc="-25" dirty="0">
                <a:latin typeface="Times New Roman"/>
                <a:cs typeface="Times New Roman"/>
              </a:rPr>
              <a:t>jewelry, </a:t>
            </a:r>
            <a:r>
              <a:rPr lang="en-US" spc="-5" dirty="0">
                <a:latin typeface="Times New Roman"/>
                <a:cs typeface="Times New Roman"/>
              </a:rPr>
              <a:t>and from electronic devices to</a:t>
            </a:r>
            <a:r>
              <a:rPr lang="en-US" spc="25" dirty="0">
                <a:latin typeface="Times New Roman"/>
                <a:cs typeface="Times New Roman"/>
              </a:rPr>
              <a:t> </a:t>
            </a:r>
            <a:r>
              <a:rPr lang="en-US" spc="-5" dirty="0">
                <a:latin typeface="Times New Roman"/>
                <a:cs typeface="Times New Roman"/>
              </a:rPr>
              <a:t>textiles.</a:t>
            </a:r>
            <a:endParaRPr lang="en-US" dirty="0">
              <a:latin typeface="Times New Roman"/>
              <a:cs typeface="Times New Roman"/>
            </a:endParaRPr>
          </a:p>
          <a:p>
            <a:pPr marL="241300" marR="7620" algn="just">
              <a:lnSpc>
                <a:spcPct val="100000"/>
              </a:lnSpc>
              <a:buFont typeface="Arial"/>
              <a:buChar char="•"/>
              <a:tabLst>
                <a:tab pos="241300" algn="l"/>
              </a:tabLst>
            </a:pPr>
            <a:r>
              <a:rPr lang="en-US" spc="-5" dirty="0">
                <a:latin typeface="Times New Roman"/>
                <a:cs typeface="Times New Roman"/>
              </a:rPr>
              <a:t>Industrial designs may also </a:t>
            </a:r>
            <a:r>
              <a:rPr lang="en-US" dirty="0">
                <a:latin typeface="Times New Roman"/>
                <a:cs typeface="Times New Roman"/>
              </a:rPr>
              <a:t>be </a:t>
            </a:r>
            <a:r>
              <a:rPr lang="en-US" spc="-5" dirty="0">
                <a:latin typeface="Times New Roman"/>
                <a:cs typeface="Times New Roman"/>
              </a:rPr>
              <a:t>relevant </a:t>
            </a:r>
            <a:r>
              <a:rPr lang="en-US" spc="-10" dirty="0">
                <a:latin typeface="Times New Roman"/>
                <a:cs typeface="Times New Roman"/>
              </a:rPr>
              <a:t>to </a:t>
            </a:r>
            <a:r>
              <a:rPr lang="en-US" spc="-5" dirty="0">
                <a:latin typeface="Times New Roman"/>
                <a:cs typeface="Times New Roman"/>
              </a:rPr>
              <a:t>graphic symbols,  graphical user interfaces (GUI), and</a:t>
            </a:r>
            <a:r>
              <a:rPr lang="en-US" spc="20" dirty="0">
                <a:latin typeface="Times New Roman"/>
                <a:cs typeface="Times New Roman"/>
              </a:rPr>
              <a:t> </a:t>
            </a:r>
            <a:r>
              <a:rPr lang="en-US" dirty="0">
                <a:latin typeface="Times New Roman"/>
                <a:cs typeface="Times New Roman"/>
              </a:rPr>
              <a:t>logos</a:t>
            </a:r>
            <a:r>
              <a:rPr lang="en-US" dirty="0" smtClean="0">
                <a:latin typeface="Times New Roman"/>
                <a:cs typeface="Times New Roman"/>
              </a:rPr>
              <a:t>.</a:t>
            </a:r>
          </a:p>
          <a:p>
            <a:pPr marL="241300" marR="8890" algn="just">
              <a:lnSpc>
                <a:spcPct val="100000"/>
              </a:lnSpc>
              <a:spcBef>
                <a:spcPts val="1015"/>
              </a:spcBef>
              <a:buFont typeface="Arial"/>
              <a:buChar char="•"/>
              <a:tabLst>
                <a:tab pos="241300" algn="l"/>
              </a:tabLst>
            </a:pPr>
            <a:r>
              <a:rPr lang="en-US" spc="-5" dirty="0">
                <a:latin typeface="Times New Roman"/>
                <a:cs typeface="Times New Roman"/>
              </a:rPr>
              <a:t>In most countries, an industrial design needs to </a:t>
            </a:r>
            <a:r>
              <a:rPr lang="en-US" dirty="0">
                <a:latin typeface="Times New Roman"/>
                <a:cs typeface="Times New Roman"/>
              </a:rPr>
              <a:t>be </a:t>
            </a:r>
            <a:r>
              <a:rPr lang="en-US" spc="-5" dirty="0">
                <a:latin typeface="Times New Roman"/>
                <a:cs typeface="Times New Roman"/>
              </a:rPr>
              <a:t>registered  in </a:t>
            </a:r>
            <a:r>
              <a:rPr lang="en-US" dirty="0">
                <a:latin typeface="Times New Roman"/>
                <a:cs typeface="Times New Roman"/>
              </a:rPr>
              <a:t>order </a:t>
            </a:r>
            <a:r>
              <a:rPr lang="en-US" spc="-10" dirty="0">
                <a:latin typeface="Times New Roman"/>
                <a:cs typeface="Times New Roman"/>
              </a:rPr>
              <a:t>to </a:t>
            </a:r>
            <a:r>
              <a:rPr lang="en-US" spc="-5" dirty="0">
                <a:latin typeface="Times New Roman"/>
                <a:cs typeface="Times New Roman"/>
              </a:rPr>
              <a:t>be protected under industrial design law </a:t>
            </a:r>
            <a:r>
              <a:rPr lang="en-US" spc="-10" dirty="0">
                <a:latin typeface="Times New Roman"/>
                <a:cs typeface="Times New Roman"/>
              </a:rPr>
              <a:t>as </a:t>
            </a:r>
            <a:r>
              <a:rPr lang="en-US" spc="-5" dirty="0">
                <a:latin typeface="Times New Roman"/>
                <a:cs typeface="Times New Roman"/>
              </a:rPr>
              <a:t>a  “registered</a:t>
            </a:r>
            <a:r>
              <a:rPr lang="en-US" spc="-30" dirty="0">
                <a:latin typeface="Times New Roman"/>
                <a:cs typeface="Times New Roman"/>
              </a:rPr>
              <a:t> </a:t>
            </a:r>
            <a:r>
              <a:rPr lang="en-US" dirty="0">
                <a:latin typeface="Times New Roman"/>
                <a:cs typeface="Times New Roman"/>
              </a:rPr>
              <a:t>design”.</a:t>
            </a:r>
          </a:p>
          <a:p>
            <a:pPr marL="241300" marR="7620" algn="just">
              <a:lnSpc>
                <a:spcPct val="100000"/>
              </a:lnSpc>
              <a:buFont typeface="Arial"/>
              <a:buChar char="•"/>
              <a:tabLst>
                <a:tab pos="241300" algn="l"/>
              </a:tabLst>
            </a:pPr>
            <a:r>
              <a:rPr lang="en-US" spc="-5" dirty="0">
                <a:latin typeface="Times New Roman"/>
                <a:cs typeface="Times New Roman"/>
              </a:rPr>
              <a:t>In some countries, industrial designs are protected under  patent law </a:t>
            </a:r>
            <a:r>
              <a:rPr lang="en-US" spc="-10" dirty="0">
                <a:latin typeface="Times New Roman"/>
                <a:cs typeface="Times New Roman"/>
              </a:rPr>
              <a:t>as </a:t>
            </a:r>
            <a:r>
              <a:rPr lang="en-US" spc="-5" dirty="0">
                <a:latin typeface="Times New Roman"/>
                <a:cs typeface="Times New Roman"/>
              </a:rPr>
              <a:t>“design patents</a:t>
            </a:r>
            <a:r>
              <a:rPr lang="en-US" spc="-20" dirty="0">
                <a:latin typeface="Times New Roman"/>
                <a:cs typeface="Times New Roman"/>
              </a:rPr>
              <a:t> </a:t>
            </a:r>
            <a:r>
              <a:rPr lang="en-US" spc="-5" dirty="0">
                <a:latin typeface="Times New Roman"/>
                <a:cs typeface="Times New Roman"/>
              </a:rPr>
              <a:t>”.</a:t>
            </a:r>
            <a:endParaRPr lang="en-US" dirty="0">
              <a:latin typeface="Times New Roman"/>
              <a:cs typeface="Times New Roman"/>
            </a:endParaRPr>
          </a:p>
          <a:p>
            <a:pPr marL="12700" marR="7620" indent="0" algn="just">
              <a:lnSpc>
                <a:spcPct val="100000"/>
              </a:lnSpc>
              <a:buNone/>
              <a:tabLst>
                <a:tab pos="241300" algn="l"/>
              </a:tabLst>
            </a:pPr>
            <a:endParaRPr lang="en-US" dirty="0" smtClean="0">
              <a:latin typeface="Times New Roman"/>
              <a:cs typeface="Times New Roman"/>
            </a:endParaRPr>
          </a:p>
          <a:p>
            <a:pPr marL="241300" marR="7620" algn="just">
              <a:lnSpc>
                <a:spcPct val="100000"/>
              </a:lnSpc>
              <a:buFont typeface="Arial"/>
              <a:buChar char="•"/>
              <a:tabLst>
                <a:tab pos="241300" algn="l"/>
              </a:tabLst>
            </a:pPr>
            <a:endParaRPr lang="en-US" dirty="0">
              <a:latin typeface="Times New Roman"/>
              <a:cs typeface="Times New Roman"/>
            </a:endParaRPr>
          </a:p>
          <a:p>
            <a:endParaRPr lang="en-US" dirty="0"/>
          </a:p>
        </p:txBody>
      </p:sp>
    </p:spTree>
    <p:extLst>
      <p:ext uri="{BB962C8B-B14F-4D97-AF65-F5344CB8AC3E}">
        <p14:creationId xmlns:p14="http://schemas.microsoft.com/office/powerpoint/2010/main" val="2643747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450340" y="1301368"/>
            <a:ext cx="6127115" cy="5401310"/>
          </a:xfrm>
          <a:prstGeom prst="rect">
            <a:avLst/>
          </a:prstGeom>
        </p:spPr>
        <p:txBody>
          <a:bodyPr vert="horz" wrap="square" lIns="0" tIns="97790" rIns="0" bIns="0" rtlCol="0">
            <a:spAutoFit/>
          </a:bodyPr>
          <a:lstStyle/>
          <a:p>
            <a:pPr marL="241300" indent="-228600" algn="just">
              <a:spcBef>
                <a:spcPts val="770"/>
              </a:spcBef>
              <a:buFont typeface="Arial"/>
              <a:buChar char="•"/>
              <a:tabLst>
                <a:tab pos="241300" algn="l"/>
              </a:tabLst>
            </a:pPr>
            <a:r>
              <a:rPr sz="2800" spc="-5" dirty="0">
                <a:solidFill>
                  <a:srgbClr val="FF0000"/>
                </a:solidFill>
                <a:latin typeface="Times New Roman"/>
                <a:cs typeface="Times New Roman"/>
              </a:rPr>
              <a:t>Coke Contour Bottle</a:t>
            </a:r>
            <a:endParaRPr sz="2800" dirty="0">
              <a:latin typeface="Times New Roman"/>
              <a:cs typeface="Times New Roman"/>
            </a:endParaRPr>
          </a:p>
          <a:p>
            <a:pPr marL="241300" marR="5080" indent="-228600" algn="just">
              <a:lnSpc>
                <a:spcPct val="90000"/>
              </a:lnSpc>
              <a:spcBef>
                <a:spcPts val="1005"/>
              </a:spcBef>
              <a:buFont typeface="Arial"/>
              <a:buChar char="•"/>
              <a:tabLst>
                <a:tab pos="241300" algn="l"/>
              </a:tabLst>
            </a:pPr>
            <a:r>
              <a:rPr sz="2800" spc="-5" dirty="0">
                <a:latin typeface="Times New Roman"/>
                <a:cs typeface="Times New Roman"/>
              </a:rPr>
              <a:t>The Coca-Cola </a:t>
            </a:r>
            <a:r>
              <a:rPr sz="2800" dirty="0">
                <a:latin typeface="Times New Roman"/>
                <a:cs typeface="Times New Roman"/>
              </a:rPr>
              <a:t>contour </a:t>
            </a:r>
            <a:r>
              <a:rPr sz="2800" spc="-5" dirty="0">
                <a:latin typeface="Times New Roman"/>
                <a:cs typeface="Times New Roman"/>
              </a:rPr>
              <a:t>bottle is a  masterpiece in industrial design that  dates back to </a:t>
            </a:r>
            <a:r>
              <a:rPr sz="2800" dirty="0">
                <a:latin typeface="Times New Roman"/>
                <a:cs typeface="Times New Roman"/>
              </a:rPr>
              <a:t>1915 </a:t>
            </a:r>
            <a:r>
              <a:rPr sz="2800" spc="-5" dirty="0">
                <a:latin typeface="Times New Roman"/>
                <a:cs typeface="Times New Roman"/>
              </a:rPr>
              <a:t>when </a:t>
            </a:r>
            <a:r>
              <a:rPr sz="2800" dirty="0">
                <a:latin typeface="Times New Roman"/>
                <a:cs typeface="Times New Roman"/>
              </a:rPr>
              <a:t>the </a:t>
            </a:r>
            <a:r>
              <a:rPr sz="2800" spc="-5" dirty="0">
                <a:latin typeface="Times New Roman"/>
                <a:cs typeface="Times New Roman"/>
              </a:rPr>
              <a:t>Coca-Cola  Company asked </a:t>
            </a:r>
            <a:r>
              <a:rPr sz="2800" dirty="0">
                <a:latin typeface="Times New Roman"/>
                <a:cs typeface="Times New Roman"/>
              </a:rPr>
              <a:t>its </a:t>
            </a:r>
            <a:r>
              <a:rPr sz="2800" spc="-5" dirty="0">
                <a:latin typeface="Times New Roman"/>
                <a:cs typeface="Times New Roman"/>
              </a:rPr>
              <a:t>bottle suppliers to  design a new </a:t>
            </a:r>
            <a:r>
              <a:rPr sz="2800" dirty="0">
                <a:latin typeface="Times New Roman"/>
                <a:cs typeface="Times New Roman"/>
              </a:rPr>
              <a:t>bottle </a:t>
            </a:r>
            <a:r>
              <a:rPr sz="2800" spc="-5" dirty="0">
                <a:latin typeface="Times New Roman"/>
                <a:cs typeface="Times New Roman"/>
              </a:rPr>
              <a:t>that would be  distinctive and instantly recognisable -  even in </a:t>
            </a:r>
            <a:r>
              <a:rPr sz="2800" dirty="0">
                <a:latin typeface="Times New Roman"/>
                <a:cs typeface="Times New Roman"/>
              </a:rPr>
              <a:t>the</a:t>
            </a:r>
            <a:r>
              <a:rPr sz="2800" spc="-30" dirty="0">
                <a:latin typeface="Times New Roman"/>
                <a:cs typeface="Times New Roman"/>
              </a:rPr>
              <a:t> </a:t>
            </a:r>
            <a:r>
              <a:rPr sz="2800" dirty="0">
                <a:latin typeface="Times New Roman"/>
                <a:cs typeface="Times New Roman"/>
              </a:rPr>
              <a:t>dark.</a:t>
            </a:r>
          </a:p>
          <a:p>
            <a:pPr marL="241300" marR="5715" indent="-228600" algn="just">
              <a:lnSpc>
                <a:spcPct val="90000"/>
              </a:lnSpc>
              <a:spcBef>
                <a:spcPts val="994"/>
              </a:spcBef>
              <a:buFont typeface="Arial"/>
              <a:buChar char="•"/>
              <a:tabLst>
                <a:tab pos="241300" algn="l"/>
              </a:tabLst>
            </a:pPr>
            <a:r>
              <a:rPr sz="2800" spc="-5" dirty="0">
                <a:latin typeface="Times New Roman"/>
                <a:cs typeface="Times New Roman"/>
              </a:rPr>
              <a:t>Designer Earl R. </a:t>
            </a:r>
            <a:r>
              <a:rPr sz="2800" spc="-10" dirty="0">
                <a:latin typeface="Times New Roman"/>
                <a:cs typeface="Times New Roman"/>
              </a:rPr>
              <a:t>Dean </a:t>
            </a:r>
            <a:r>
              <a:rPr sz="2800" spc="-5" dirty="0">
                <a:latin typeface="Times New Roman"/>
                <a:cs typeface="Times New Roman"/>
              </a:rPr>
              <a:t>took </a:t>
            </a:r>
            <a:r>
              <a:rPr sz="2800" dirty="0">
                <a:latin typeface="Times New Roman"/>
                <a:cs typeface="Times New Roman"/>
              </a:rPr>
              <a:t>up the  </a:t>
            </a:r>
            <a:r>
              <a:rPr sz="2800" spc="-5" dirty="0">
                <a:latin typeface="Times New Roman"/>
                <a:cs typeface="Times New Roman"/>
              </a:rPr>
              <a:t>challenge, and following instructions  issued </a:t>
            </a:r>
            <a:r>
              <a:rPr sz="2800" dirty="0">
                <a:latin typeface="Times New Roman"/>
                <a:cs typeface="Times New Roman"/>
              </a:rPr>
              <a:t>by his boss, </a:t>
            </a:r>
            <a:r>
              <a:rPr sz="2800" spc="-5" dirty="0">
                <a:latin typeface="Times New Roman"/>
                <a:cs typeface="Times New Roman"/>
              </a:rPr>
              <a:t>aimed to come </a:t>
            </a:r>
            <a:r>
              <a:rPr sz="2800" dirty="0">
                <a:latin typeface="Times New Roman"/>
                <a:cs typeface="Times New Roman"/>
              </a:rPr>
              <a:t>up  </a:t>
            </a:r>
            <a:r>
              <a:rPr sz="2800" spc="-5" dirty="0">
                <a:latin typeface="Times New Roman"/>
                <a:cs typeface="Times New Roman"/>
              </a:rPr>
              <a:t>with a design based </a:t>
            </a:r>
            <a:r>
              <a:rPr sz="2800" dirty="0">
                <a:latin typeface="Times New Roman"/>
                <a:cs typeface="Times New Roman"/>
              </a:rPr>
              <a:t>on the </a:t>
            </a:r>
            <a:r>
              <a:rPr sz="2800" spc="-5" dirty="0">
                <a:latin typeface="Times New Roman"/>
                <a:cs typeface="Times New Roman"/>
              </a:rPr>
              <a:t>ingredients </a:t>
            </a:r>
            <a:r>
              <a:rPr sz="2800" dirty="0">
                <a:latin typeface="Times New Roman"/>
                <a:cs typeface="Times New Roman"/>
              </a:rPr>
              <a:t>of  the</a:t>
            </a:r>
            <a:r>
              <a:rPr sz="2800" spc="-15" dirty="0">
                <a:latin typeface="Times New Roman"/>
                <a:cs typeface="Times New Roman"/>
              </a:rPr>
              <a:t> </a:t>
            </a:r>
            <a:r>
              <a:rPr sz="2800" dirty="0">
                <a:latin typeface="Times New Roman"/>
                <a:cs typeface="Times New Roman"/>
              </a:rPr>
              <a:t>drink.</a:t>
            </a:r>
          </a:p>
        </p:txBody>
      </p:sp>
      <p:sp>
        <p:nvSpPr>
          <p:cNvPr id="3" name="object 3"/>
          <p:cNvSpPr/>
          <p:nvPr/>
        </p:nvSpPr>
        <p:spPr>
          <a:xfrm>
            <a:off x="7888224" y="1202436"/>
            <a:ext cx="2697479" cy="2697480"/>
          </a:xfrm>
          <a:prstGeom prst="rect">
            <a:avLst/>
          </a:prstGeom>
          <a:blipFill>
            <a:blip r:embed="rId2"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446315" y="-18278"/>
            <a:ext cx="10515600" cy="1012457"/>
          </a:xfrm>
          <a:prstGeom prst="rect">
            <a:avLst/>
          </a:prstGeom>
        </p:spPr>
        <p:txBody>
          <a:bodyPr vert="horz" wrap="square" lIns="0" tIns="37465" rIns="0" bIns="0" rtlCol="0" anchor="ctr">
            <a:spAutoFit/>
          </a:bodyPr>
          <a:lstStyle/>
          <a:p>
            <a:pPr marL="12700" marR="5080">
              <a:lnSpc>
                <a:spcPts val="3760"/>
              </a:lnSpc>
              <a:spcBef>
                <a:spcPts val="295"/>
              </a:spcBef>
            </a:pPr>
            <a:r>
              <a:rPr dirty="0"/>
              <a:t>Eg: Industrial designs that combines aesthetic appeal  with creative</a:t>
            </a:r>
            <a:r>
              <a:rPr spc="-30" dirty="0"/>
              <a:t> </a:t>
            </a:r>
            <a:r>
              <a:rPr dirty="0"/>
              <a:t>problem-solving.</a:t>
            </a:r>
          </a:p>
        </p:txBody>
      </p:sp>
      <p:sp>
        <p:nvSpPr>
          <p:cNvPr id="5" name="object 5"/>
          <p:cNvSpPr/>
          <p:nvPr/>
        </p:nvSpPr>
        <p:spPr>
          <a:xfrm>
            <a:off x="7888224" y="4002023"/>
            <a:ext cx="2697479" cy="2695956"/>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2971527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02740" y="0"/>
            <a:ext cx="8987155" cy="3949700"/>
          </a:xfrm>
          <a:prstGeom prst="rect">
            <a:avLst/>
          </a:prstGeom>
        </p:spPr>
        <p:txBody>
          <a:bodyPr vert="horz" wrap="square" lIns="0" tIns="140970" rIns="0" bIns="0" rtlCol="0">
            <a:spAutoFit/>
          </a:bodyPr>
          <a:lstStyle/>
          <a:p>
            <a:pPr marL="12700" algn="just">
              <a:spcBef>
                <a:spcPts val="1110"/>
              </a:spcBef>
            </a:pPr>
            <a:r>
              <a:rPr sz="2800" b="1" spc="-10" dirty="0">
                <a:latin typeface="Times New Roman"/>
                <a:cs typeface="Times New Roman"/>
              </a:rPr>
              <a:t>Difference </a:t>
            </a:r>
            <a:r>
              <a:rPr sz="2800" b="1" spc="-5" dirty="0">
                <a:latin typeface="Times New Roman"/>
                <a:cs typeface="Times New Roman"/>
              </a:rPr>
              <a:t>between an </a:t>
            </a:r>
            <a:r>
              <a:rPr sz="2800" b="1" dirty="0">
                <a:latin typeface="Times New Roman"/>
                <a:cs typeface="Times New Roman"/>
              </a:rPr>
              <a:t>industrial design right </a:t>
            </a:r>
            <a:r>
              <a:rPr sz="2800" b="1" spc="-5" dirty="0">
                <a:latin typeface="Times New Roman"/>
                <a:cs typeface="Times New Roman"/>
              </a:rPr>
              <a:t>and a</a:t>
            </a:r>
            <a:r>
              <a:rPr sz="2800" b="1" spc="-30" dirty="0">
                <a:latin typeface="Times New Roman"/>
                <a:cs typeface="Times New Roman"/>
              </a:rPr>
              <a:t> </a:t>
            </a:r>
            <a:r>
              <a:rPr sz="2800" b="1" spc="-5" dirty="0">
                <a:latin typeface="Times New Roman"/>
                <a:cs typeface="Times New Roman"/>
              </a:rPr>
              <a:t>patent.</a:t>
            </a:r>
            <a:endParaRPr sz="2800" b="1" dirty="0">
              <a:latin typeface="Times New Roman"/>
              <a:cs typeface="Times New Roman"/>
            </a:endParaRPr>
          </a:p>
          <a:p>
            <a:pPr marL="241300" marR="5080" indent="-228600" algn="just">
              <a:spcBef>
                <a:spcPts val="1010"/>
              </a:spcBef>
              <a:buFont typeface="Arial"/>
              <a:buChar char="•"/>
              <a:tabLst>
                <a:tab pos="241300" algn="l"/>
              </a:tabLst>
            </a:pPr>
            <a:r>
              <a:rPr sz="2800" spc="-10" dirty="0">
                <a:latin typeface="Times New Roman"/>
                <a:cs typeface="Times New Roman"/>
              </a:rPr>
              <a:t>An </a:t>
            </a:r>
            <a:r>
              <a:rPr sz="2800" dirty="0">
                <a:latin typeface="Times New Roman"/>
                <a:cs typeface="Times New Roman"/>
              </a:rPr>
              <a:t>industrial </a:t>
            </a:r>
            <a:r>
              <a:rPr sz="2800" spc="-5" dirty="0">
                <a:latin typeface="Times New Roman"/>
                <a:cs typeface="Times New Roman"/>
              </a:rPr>
              <a:t>design </a:t>
            </a:r>
            <a:r>
              <a:rPr sz="2800" dirty="0">
                <a:latin typeface="Times New Roman"/>
                <a:cs typeface="Times New Roman"/>
              </a:rPr>
              <a:t>right </a:t>
            </a:r>
            <a:r>
              <a:rPr sz="2800" spc="-5" dirty="0">
                <a:latin typeface="Times New Roman"/>
                <a:cs typeface="Times New Roman"/>
              </a:rPr>
              <a:t>protects only </a:t>
            </a:r>
            <a:r>
              <a:rPr sz="2800" dirty="0">
                <a:latin typeface="Times New Roman"/>
                <a:cs typeface="Times New Roman"/>
              </a:rPr>
              <a:t>the </a:t>
            </a:r>
            <a:r>
              <a:rPr sz="2800" spc="-5" dirty="0">
                <a:latin typeface="Times New Roman"/>
                <a:cs typeface="Times New Roman"/>
              </a:rPr>
              <a:t>appearance </a:t>
            </a:r>
            <a:r>
              <a:rPr sz="2800" dirty="0">
                <a:latin typeface="Times New Roman"/>
                <a:cs typeface="Times New Roman"/>
              </a:rPr>
              <a:t>or  </a:t>
            </a:r>
            <a:r>
              <a:rPr sz="2800" spc="-5" dirty="0">
                <a:latin typeface="Times New Roman"/>
                <a:cs typeface="Times New Roman"/>
              </a:rPr>
              <a:t>aesthetic features </a:t>
            </a:r>
            <a:r>
              <a:rPr sz="2800" dirty="0">
                <a:latin typeface="Times New Roman"/>
                <a:cs typeface="Times New Roman"/>
              </a:rPr>
              <a:t>of </a:t>
            </a:r>
            <a:r>
              <a:rPr sz="2800" spc="-5" dirty="0">
                <a:latin typeface="Times New Roman"/>
                <a:cs typeface="Times New Roman"/>
              </a:rPr>
              <a:t>a product, whereas a patent protects </a:t>
            </a:r>
            <a:r>
              <a:rPr sz="2800" spc="-15" dirty="0">
                <a:latin typeface="Times New Roman"/>
                <a:cs typeface="Times New Roman"/>
              </a:rPr>
              <a:t>an  </a:t>
            </a:r>
            <a:r>
              <a:rPr sz="2800" dirty="0">
                <a:latin typeface="Times New Roman"/>
                <a:cs typeface="Times New Roman"/>
              </a:rPr>
              <a:t>invention </a:t>
            </a:r>
            <a:r>
              <a:rPr sz="2800" spc="-5" dirty="0">
                <a:latin typeface="Times New Roman"/>
                <a:cs typeface="Times New Roman"/>
              </a:rPr>
              <a:t>that </a:t>
            </a:r>
            <a:r>
              <a:rPr sz="2800" spc="-10" dirty="0">
                <a:latin typeface="Times New Roman"/>
                <a:cs typeface="Times New Roman"/>
              </a:rPr>
              <a:t>offers </a:t>
            </a:r>
            <a:r>
              <a:rPr sz="2800" spc="-5" dirty="0">
                <a:latin typeface="Times New Roman"/>
                <a:cs typeface="Times New Roman"/>
              </a:rPr>
              <a:t>a new technical </a:t>
            </a:r>
            <a:r>
              <a:rPr sz="2800" dirty="0">
                <a:latin typeface="Times New Roman"/>
                <a:cs typeface="Times New Roman"/>
              </a:rPr>
              <a:t>solution </a:t>
            </a:r>
            <a:r>
              <a:rPr sz="2800" spc="-5" dirty="0">
                <a:latin typeface="Times New Roman"/>
                <a:cs typeface="Times New Roman"/>
              </a:rPr>
              <a:t>to a</a:t>
            </a:r>
            <a:r>
              <a:rPr sz="2800" spc="-40" dirty="0">
                <a:latin typeface="Times New Roman"/>
                <a:cs typeface="Times New Roman"/>
              </a:rPr>
              <a:t> </a:t>
            </a:r>
            <a:r>
              <a:rPr sz="2800" spc="-5" dirty="0">
                <a:latin typeface="Times New Roman"/>
                <a:cs typeface="Times New Roman"/>
              </a:rPr>
              <a:t>problem.</a:t>
            </a:r>
            <a:endParaRPr sz="2800" dirty="0">
              <a:latin typeface="Times New Roman"/>
              <a:cs typeface="Times New Roman"/>
            </a:endParaRPr>
          </a:p>
          <a:p>
            <a:pPr marL="241300" marR="5080" indent="-228600" algn="just">
              <a:spcBef>
                <a:spcPts val="1000"/>
              </a:spcBef>
              <a:buFont typeface="Arial"/>
              <a:buChar char="•"/>
              <a:tabLst>
                <a:tab pos="241300" algn="l"/>
              </a:tabLst>
            </a:pPr>
            <a:r>
              <a:rPr sz="2800" spc="-5" dirty="0">
                <a:latin typeface="Times New Roman"/>
                <a:cs typeface="Times New Roman"/>
              </a:rPr>
              <a:t>In principle, </a:t>
            </a:r>
            <a:r>
              <a:rPr sz="2800" spc="-10" dirty="0">
                <a:latin typeface="Times New Roman"/>
                <a:cs typeface="Times New Roman"/>
              </a:rPr>
              <a:t>an </a:t>
            </a:r>
            <a:r>
              <a:rPr sz="2800" spc="-5" dirty="0">
                <a:latin typeface="Times New Roman"/>
                <a:cs typeface="Times New Roman"/>
              </a:rPr>
              <a:t>industrial </a:t>
            </a:r>
            <a:r>
              <a:rPr sz="2800" spc="-10" dirty="0">
                <a:latin typeface="Times New Roman"/>
                <a:cs typeface="Times New Roman"/>
              </a:rPr>
              <a:t>design </a:t>
            </a:r>
            <a:r>
              <a:rPr sz="2800" dirty="0">
                <a:latin typeface="Times New Roman"/>
                <a:cs typeface="Times New Roman"/>
              </a:rPr>
              <a:t>right </a:t>
            </a:r>
            <a:r>
              <a:rPr sz="2800" spc="-5" dirty="0">
                <a:latin typeface="Times New Roman"/>
                <a:cs typeface="Times New Roman"/>
              </a:rPr>
              <a:t>does </a:t>
            </a:r>
            <a:r>
              <a:rPr sz="2800" dirty="0">
                <a:latin typeface="Times New Roman"/>
                <a:cs typeface="Times New Roman"/>
              </a:rPr>
              <a:t>not </a:t>
            </a:r>
            <a:r>
              <a:rPr sz="2800" spc="-5" dirty="0">
                <a:latin typeface="Times New Roman"/>
                <a:cs typeface="Times New Roman"/>
              </a:rPr>
              <a:t>protect </a:t>
            </a:r>
            <a:r>
              <a:rPr sz="2800" dirty="0">
                <a:latin typeface="Times New Roman"/>
                <a:cs typeface="Times New Roman"/>
              </a:rPr>
              <a:t>the  </a:t>
            </a:r>
            <a:r>
              <a:rPr sz="2800" spc="-5" dirty="0">
                <a:latin typeface="Times New Roman"/>
                <a:cs typeface="Times New Roman"/>
              </a:rPr>
              <a:t>technical </a:t>
            </a:r>
            <a:r>
              <a:rPr sz="2800" dirty="0">
                <a:latin typeface="Times New Roman"/>
                <a:cs typeface="Times New Roman"/>
              </a:rPr>
              <a:t>or </a:t>
            </a:r>
            <a:r>
              <a:rPr sz="2800" spc="-5" dirty="0">
                <a:latin typeface="Times New Roman"/>
                <a:cs typeface="Times New Roman"/>
              </a:rPr>
              <a:t>functional features </a:t>
            </a:r>
            <a:r>
              <a:rPr sz="2800" dirty="0">
                <a:latin typeface="Times New Roman"/>
                <a:cs typeface="Times New Roman"/>
              </a:rPr>
              <a:t>of </a:t>
            </a:r>
            <a:r>
              <a:rPr sz="2800" spc="-5" dirty="0">
                <a:latin typeface="Times New Roman"/>
                <a:cs typeface="Times New Roman"/>
              </a:rPr>
              <a:t>a</a:t>
            </a:r>
            <a:r>
              <a:rPr sz="2800" spc="-15" dirty="0">
                <a:latin typeface="Times New Roman"/>
                <a:cs typeface="Times New Roman"/>
              </a:rPr>
              <a:t> </a:t>
            </a:r>
            <a:r>
              <a:rPr sz="2800" dirty="0">
                <a:latin typeface="Times New Roman"/>
                <a:cs typeface="Times New Roman"/>
              </a:rPr>
              <a:t>product.</a:t>
            </a:r>
          </a:p>
          <a:p>
            <a:pPr marL="241300" marR="5080" indent="-228600" algn="just">
              <a:spcBef>
                <a:spcPts val="994"/>
              </a:spcBef>
              <a:buFont typeface="Arial"/>
              <a:buChar char="•"/>
              <a:tabLst>
                <a:tab pos="241300" algn="l"/>
              </a:tabLst>
            </a:pPr>
            <a:r>
              <a:rPr sz="2800" spc="-5" dirty="0">
                <a:latin typeface="Times New Roman"/>
                <a:cs typeface="Times New Roman"/>
              </a:rPr>
              <a:t>Such features could, </a:t>
            </a:r>
            <a:r>
              <a:rPr sz="2800" spc="-20" dirty="0">
                <a:latin typeface="Times New Roman"/>
                <a:cs typeface="Times New Roman"/>
              </a:rPr>
              <a:t>however, </a:t>
            </a:r>
            <a:r>
              <a:rPr sz="2800" spc="-5" dirty="0">
                <a:latin typeface="Times New Roman"/>
                <a:cs typeface="Times New Roman"/>
              </a:rPr>
              <a:t>potentially </a:t>
            </a:r>
            <a:r>
              <a:rPr sz="2800" dirty="0">
                <a:latin typeface="Times New Roman"/>
                <a:cs typeface="Times New Roman"/>
              </a:rPr>
              <a:t>be </a:t>
            </a:r>
            <a:r>
              <a:rPr sz="2800" spc="-5" dirty="0">
                <a:latin typeface="Times New Roman"/>
                <a:cs typeface="Times New Roman"/>
              </a:rPr>
              <a:t>protected </a:t>
            </a:r>
            <a:r>
              <a:rPr sz="2800" dirty="0">
                <a:latin typeface="Times New Roman"/>
                <a:cs typeface="Times New Roman"/>
              </a:rPr>
              <a:t>by </a:t>
            </a:r>
            <a:r>
              <a:rPr sz="2800" spc="-5" dirty="0">
                <a:latin typeface="Times New Roman"/>
                <a:cs typeface="Times New Roman"/>
              </a:rPr>
              <a:t>a  patent.</a:t>
            </a:r>
            <a:endParaRPr sz="2800" dirty="0">
              <a:latin typeface="Times New Roman"/>
              <a:cs typeface="Times New Roman"/>
            </a:endParaRPr>
          </a:p>
        </p:txBody>
      </p:sp>
    </p:spTree>
    <p:extLst>
      <p:ext uri="{BB962C8B-B14F-4D97-AF65-F5344CB8AC3E}">
        <p14:creationId xmlns:p14="http://schemas.microsoft.com/office/powerpoint/2010/main" val="1494297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25780" y="0"/>
            <a:ext cx="9370060" cy="4998720"/>
          </a:xfrm>
          <a:prstGeom prst="rect">
            <a:avLst/>
          </a:prstGeom>
        </p:spPr>
      </p:pic>
      <p:pic>
        <p:nvPicPr>
          <p:cNvPr id="3" name="Picture 2"/>
          <p:cNvPicPr>
            <a:picLocks noChangeAspect="1"/>
          </p:cNvPicPr>
          <p:nvPr/>
        </p:nvPicPr>
        <p:blipFill>
          <a:blip r:embed="rId3"/>
          <a:stretch>
            <a:fillRect/>
          </a:stretch>
        </p:blipFill>
        <p:spPr>
          <a:xfrm>
            <a:off x="525780" y="4998721"/>
            <a:ext cx="9370059" cy="1697672"/>
          </a:xfrm>
          <a:prstGeom prst="rect">
            <a:avLst/>
          </a:prstGeom>
        </p:spPr>
      </p:pic>
    </p:spTree>
    <p:extLst>
      <p:ext uri="{BB962C8B-B14F-4D97-AF65-F5344CB8AC3E}">
        <p14:creationId xmlns:p14="http://schemas.microsoft.com/office/powerpoint/2010/main" val="2394641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74395"/>
          </a:xfrm>
        </p:spPr>
        <p:txBody>
          <a:bodyPr/>
          <a:lstStyle/>
          <a:p>
            <a:r>
              <a:rPr lang="en-US" b="1" dirty="0" smtClean="0"/>
              <a:t>Requirements for the Registration of Design</a:t>
            </a:r>
            <a:endParaRPr lang="en-US" b="1" dirty="0"/>
          </a:p>
        </p:txBody>
      </p:sp>
      <p:sp>
        <p:nvSpPr>
          <p:cNvPr id="3" name="Content Placeholder 2"/>
          <p:cNvSpPr>
            <a:spLocks noGrp="1"/>
          </p:cNvSpPr>
          <p:nvPr>
            <p:ph idx="1"/>
          </p:nvPr>
        </p:nvSpPr>
        <p:spPr>
          <a:xfrm>
            <a:off x="838200" y="1239520"/>
            <a:ext cx="10515600" cy="4937443"/>
          </a:xfrm>
        </p:spPr>
        <p:txBody>
          <a:bodyPr>
            <a:normAutofit lnSpcReduction="10000"/>
          </a:bodyPr>
          <a:lstStyle/>
          <a:p>
            <a:r>
              <a:rPr lang="en-US" dirty="0" smtClean="0"/>
              <a:t>The design should be new or original , not previously or used in any country before the date of application for registration. The novelty may reside in the application of a known shape or pattern to a new subject-matter.</a:t>
            </a:r>
          </a:p>
          <a:p>
            <a:r>
              <a:rPr lang="en-US" dirty="0" smtClean="0"/>
              <a:t>The design should relate to features of shape, configuration, pattern or ornamentation applied or applicable to an article.</a:t>
            </a:r>
          </a:p>
          <a:p>
            <a:r>
              <a:rPr lang="en-US" dirty="0" smtClean="0"/>
              <a:t>The design should be applied or applicable to any article by any industrial process.</a:t>
            </a:r>
          </a:p>
          <a:p>
            <a:r>
              <a:rPr lang="en-US" dirty="0" smtClean="0"/>
              <a:t>The features of the designs in the finished article should appeal to and are judged solely by any eye. This means that the design must appear and should be visible on the finished article, for which it is meant.</a:t>
            </a:r>
          </a:p>
          <a:p>
            <a:pPr marL="0" indent="0">
              <a:buNone/>
            </a:pPr>
            <a:endParaRPr lang="en-US" dirty="0" smtClean="0"/>
          </a:p>
          <a:p>
            <a:endParaRPr lang="en-US" dirty="0"/>
          </a:p>
        </p:txBody>
      </p:sp>
    </p:spTree>
    <p:extLst>
      <p:ext uri="{BB962C8B-B14F-4D97-AF65-F5344CB8AC3E}">
        <p14:creationId xmlns:p14="http://schemas.microsoft.com/office/powerpoint/2010/main" val="3838578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Requirements for the Registration of Design</a:t>
            </a:r>
            <a:endParaRPr lang="en-US" dirty="0"/>
          </a:p>
        </p:txBody>
      </p:sp>
      <p:sp>
        <p:nvSpPr>
          <p:cNvPr id="3" name="Content Placeholder 2"/>
          <p:cNvSpPr>
            <a:spLocks noGrp="1"/>
          </p:cNvSpPr>
          <p:nvPr>
            <p:ph idx="1"/>
          </p:nvPr>
        </p:nvSpPr>
        <p:spPr/>
        <p:txBody>
          <a:bodyPr/>
          <a:lstStyle/>
          <a:p>
            <a:r>
              <a:rPr lang="en-US" dirty="0" smtClean="0"/>
              <a:t>Any mode or principle of construction or operation or anything, which is in substance a mere mechanical device , would not be a registrable design.</a:t>
            </a:r>
          </a:p>
          <a:p>
            <a:r>
              <a:rPr lang="en-US" dirty="0" smtClean="0"/>
              <a:t>The design should not include any trademark or property mark or artistic works.</a:t>
            </a:r>
          </a:p>
          <a:p>
            <a:r>
              <a:rPr lang="en-US" dirty="0" smtClean="0"/>
              <a:t>It should be significantly distinguishable from known designs or combination of known designs</a:t>
            </a:r>
          </a:p>
          <a:p>
            <a:r>
              <a:rPr lang="en-US" dirty="0" smtClean="0"/>
              <a:t>It should not comprise or contain scandalous or obscene matter</a:t>
            </a:r>
            <a:endParaRPr lang="en-US" dirty="0"/>
          </a:p>
        </p:txBody>
      </p:sp>
    </p:spTree>
    <p:extLst>
      <p:ext uri="{BB962C8B-B14F-4D97-AF65-F5344CB8AC3E}">
        <p14:creationId xmlns:p14="http://schemas.microsoft.com/office/powerpoint/2010/main" val="19407046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TotalTime>
  <Words>1613</Words>
  <Application>Microsoft Office PowerPoint</Application>
  <PresentationFormat>Widescreen</PresentationFormat>
  <Paragraphs>122</Paragraphs>
  <Slides>29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Times New Roman</vt:lpstr>
      <vt:lpstr>Office Theme</vt:lpstr>
      <vt:lpstr>Module-3</vt:lpstr>
      <vt:lpstr>PowerPoint Presentation</vt:lpstr>
      <vt:lpstr>   Industrial Designs</vt:lpstr>
      <vt:lpstr>    Introduction</vt:lpstr>
      <vt:lpstr>Eg: Industrial designs that combines aesthetic appeal  with creative problem-solving.</vt:lpstr>
      <vt:lpstr>PowerPoint Presentation</vt:lpstr>
      <vt:lpstr>PowerPoint Presentation</vt:lpstr>
      <vt:lpstr>Requirements for the Registration of Design</vt:lpstr>
      <vt:lpstr>Requirements for the Registration of Design</vt:lpstr>
      <vt:lpstr>PowerPoint Presentation</vt:lpstr>
      <vt:lpstr>PowerPoint Presentation</vt:lpstr>
      <vt:lpstr>     Application  Procedure </vt:lpstr>
      <vt:lpstr>PowerPoint Presentation</vt:lpstr>
      <vt:lpstr>Flowchart of design application upto acceptance</vt:lpstr>
      <vt:lpstr> Geographic Indications (GI)</vt:lpstr>
      <vt:lpstr>  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Protection of GI</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Module-3</dc:title>
  <dc:creator>admin</dc:creator>
  <cp:lastModifiedBy>admin</cp:lastModifiedBy>
  <cp:revision>35</cp:revision>
  <dcterms:created xsi:type="dcterms:W3CDTF">2022-04-28T04:01:35Z</dcterms:created>
  <dcterms:modified xsi:type="dcterms:W3CDTF">2025-03-19T03:35:35Z</dcterms:modified>
</cp:coreProperties>
</file>

<file path=docProps/thumbnail.jpeg>
</file>